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6" r:id="rId1"/>
    <p:sldMasterId id="2147483785" r:id="rId2"/>
    <p:sldMasterId id="2147483802" r:id="rId3"/>
    <p:sldMasterId id="2147483811" r:id="rId4"/>
  </p:sldMasterIdLst>
  <p:notesMasterIdLst>
    <p:notesMasterId r:id="rId46"/>
  </p:notesMasterIdLst>
  <p:sldIdLst>
    <p:sldId id="258" r:id="rId5"/>
    <p:sldId id="267" r:id="rId6"/>
    <p:sldId id="268" r:id="rId7"/>
    <p:sldId id="350" r:id="rId8"/>
    <p:sldId id="413" r:id="rId9"/>
    <p:sldId id="414" r:id="rId10"/>
    <p:sldId id="415" r:id="rId11"/>
    <p:sldId id="379" r:id="rId12"/>
    <p:sldId id="437" r:id="rId13"/>
    <p:sldId id="438" r:id="rId14"/>
    <p:sldId id="466" r:id="rId15"/>
    <p:sldId id="280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290" r:id="rId28"/>
    <p:sldId id="495" r:id="rId29"/>
    <p:sldId id="483" r:id="rId30"/>
    <p:sldId id="484" r:id="rId31"/>
    <p:sldId id="400" r:id="rId32"/>
    <p:sldId id="485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299" r:id="rId41"/>
    <p:sldId id="494" r:id="rId42"/>
    <p:sldId id="380" r:id="rId43"/>
    <p:sldId id="451" r:id="rId44"/>
    <p:sldId id="43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9039DF5-A532-8040-A8A0-1D33F7EB761F}">
          <p14:sldIdLst>
            <p14:sldId id="258"/>
            <p14:sldId id="267"/>
          </p14:sldIdLst>
        </p14:section>
        <p14:section name="Introduction" id="{E195AF52-D3E8-6A49-B69F-AE601D920A8E}">
          <p14:sldIdLst>
            <p14:sldId id="268"/>
            <p14:sldId id="350"/>
            <p14:sldId id="413"/>
            <p14:sldId id="414"/>
            <p14:sldId id="415"/>
            <p14:sldId id="379"/>
            <p14:sldId id="437"/>
            <p14:sldId id="438"/>
            <p14:sldId id="466"/>
          </p14:sldIdLst>
        </p14:section>
        <p14:section name="Section1" id="{87C62E1F-409D-834A-94FB-2F77E8A0087E}">
          <p14:sldIdLst>
            <p14:sldId id="280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</p14:sldIdLst>
        </p14:section>
        <p14:section name="Section2" id="{B41FBB53-30B0-004B-8B04-E868B1CC75BB}">
          <p14:sldIdLst>
            <p14:sldId id="290"/>
            <p14:sldId id="495"/>
            <p14:sldId id="483"/>
            <p14:sldId id="484"/>
            <p14:sldId id="400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</p14:sldIdLst>
        </p14:section>
        <p14:section name="Conclusion&amp;Future work" id="{30D0107F-4B47-AD44-80BF-6E443C55D134}">
          <p14:sldIdLst>
            <p14:sldId id="299"/>
            <p14:sldId id="494"/>
          </p14:sldIdLst>
        </p14:section>
        <p14:section name="Appendix" id="{F2085317-8144-C746-8A3D-2E74CCEB1794}">
          <p14:sldIdLst>
            <p14:sldId id="380"/>
            <p14:sldId id="451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1"/>
    <p:restoredTop sz="96827"/>
  </p:normalViewPr>
  <p:slideViewPr>
    <p:cSldViewPr snapToGrid="0">
      <p:cViewPr varScale="1">
        <p:scale>
          <a:sx n="127" d="100"/>
          <a:sy n="127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28B06-F750-6149-88E6-9DBD26408514}" type="datetimeFigureOut">
              <a:rPr kumimoji="1" lang="ja-JP" altLang="en-US" smtClean="0"/>
              <a:t>2025/1/17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F3125-B3FF-BD45-A0E7-666D01F43F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F3125-B3FF-BD45-A0E7-666D01F43F0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93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deepfake</a:t>
            </a:r>
            <a:r>
              <a:rPr kumimoji="1" lang="ja-JP" altLang="en-US"/>
              <a:t>検出器の一般的な特性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F3125-B3FF-BD45-A0E7-666D01F43F0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65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スライド - シンプ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69900" y="2936256"/>
            <a:ext cx="11252200" cy="98548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6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5284015"/>
            <a:ext cx="8686800" cy="1350112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5850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おわりに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69900" y="3330212"/>
            <a:ext cx="11252200" cy="98548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3200">
                <a:latin typeface="+mj-ea"/>
                <a:ea typeface="+mj-ea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テキスト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5284015"/>
            <a:ext cx="8686800" cy="1350112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3"/>
          </p:nvPr>
        </p:nvSpPr>
        <p:spPr>
          <a:xfrm>
            <a:off x="5713792" y="2312420"/>
            <a:ext cx="764418" cy="764535"/>
          </a:xfr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195268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補足 - メインカラーの背景 -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1595228"/>
            <a:ext cx="12192000" cy="3667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469900" y="2119394"/>
            <a:ext cx="11252200" cy="631331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200">
                <a:latin typeface="+mj-ea"/>
                <a:ea typeface="+mj-ea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テキスト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5" y="3021552"/>
            <a:ext cx="8835571" cy="1778412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defRPr sz="2130"/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cxnSp>
        <p:nvCxnSpPr>
          <p:cNvPr id="8" name="直線コネクタ 7"/>
          <p:cNvCxnSpPr/>
          <p:nvPr/>
        </p:nvCxnSpPr>
        <p:spPr>
          <a:xfrm>
            <a:off x="1752600" y="2926494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278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補足 - メインカラーの背景 -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>
            <a:spLocks noChangeAspect="1"/>
          </p:cNvSpPr>
          <p:nvPr/>
        </p:nvSpPr>
        <p:spPr>
          <a:xfrm>
            <a:off x="356765" y="361770"/>
            <a:ext cx="11478471" cy="613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8215" y="1701617"/>
            <a:ext cx="8835571" cy="3454766"/>
          </a:xfrm>
        </p:spPr>
        <p:txBody>
          <a:bodyPr anchor="ctr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defRPr sz="2130"/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8036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ブレイク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752600" y="5417408"/>
            <a:ext cx="10439400" cy="718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セクションタイトル</a:t>
            </a:r>
          </a:p>
        </p:txBody>
      </p:sp>
      <p:cxnSp>
        <p:nvCxnSpPr>
          <p:cNvPr id="3" name="直線コネクタ 2"/>
          <p:cNvCxnSpPr/>
          <p:nvPr/>
        </p:nvCxnSpPr>
        <p:spPr>
          <a:xfrm>
            <a:off x="1752600" y="5330589"/>
            <a:ext cx="10439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499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とテキスト - メインカラーの背景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76300" y="2489205"/>
            <a:ext cx="10439400" cy="861845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見出しを入力</a:t>
            </a:r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3481736"/>
            <a:ext cx="8686800" cy="1326825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133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35971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フルスクリーン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35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フルスクリーン画像と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5337168"/>
            <a:ext cx="12192000" cy="816443"/>
          </a:xfrm>
          <a:solidFill>
            <a:schemeClr val="tx1">
              <a:alpha val="20000"/>
            </a:schemeClr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スライドタイトル</a:t>
            </a:r>
          </a:p>
        </p:txBody>
      </p:sp>
    </p:spTree>
    <p:extLst>
      <p:ext uri="{BB962C8B-B14F-4D97-AF65-F5344CB8AC3E}">
        <p14:creationId xmlns:p14="http://schemas.microsoft.com/office/powerpoint/2010/main" val="2220516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フルスクリーン画像とタイトルおよび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230339"/>
            <a:ext cx="12192000" cy="2627661"/>
          </a:xfrm>
          <a:solidFill>
            <a:schemeClr val="accent1">
              <a:alpha val="30000"/>
            </a:schemeClr>
          </a:solidFill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/>
              <a:t> 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752600" y="4361660"/>
            <a:ext cx="8686800" cy="732024"/>
          </a:xfrm>
          <a:noFill/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スライドタイトル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5131766"/>
            <a:ext cx="8686800" cy="13497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テキスト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4294672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 - 番号付き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" y="0"/>
            <a:ext cx="50509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70896" y="1367653"/>
            <a:ext cx="4073676" cy="412269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447696" y="1189221"/>
            <a:ext cx="6066971" cy="4479558"/>
          </a:xfrm>
        </p:spPr>
        <p:txBody>
          <a:bodyPr anchor="ctr">
            <a:normAutofit/>
          </a:bodyPr>
          <a:lstStyle>
            <a:lvl1pPr marL="336017" indent="-552028" algn="l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2133"/>
            </a:lvl1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テキスト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501803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ヘッダーとフッター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91248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スライド - サブタイトル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69900" y="2554125"/>
            <a:ext cx="11252200" cy="985488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6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5284015"/>
            <a:ext cx="8686800" cy="1350112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3539613"/>
            <a:ext cx="8686800" cy="98228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サブタイトル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466383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テキスト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2036018"/>
            <a:ext cx="8686800" cy="278596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133"/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3681135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とテキスト - 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4356445"/>
            <a:ext cx="8686800" cy="58799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見出しを入力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4352538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6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順番説明用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1401185"/>
            <a:ext cx="9990667" cy="3355170"/>
          </a:xfrm>
        </p:spPr>
        <p:txBody>
          <a:bodyPr anchor="ctr">
            <a:normAutofit/>
          </a:bodyPr>
          <a:lstStyle>
            <a:lvl1pPr marL="495325" indent="-528026" algn="l">
              <a:lnSpc>
                <a:spcPct val="120000"/>
              </a:lnSpc>
              <a:spcBef>
                <a:spcPts val="20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752600" y="4871731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767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順番説明用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4356445"/>
            <a:ext cx="8686800" cy="58799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見出しを入力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4352538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1401185"/>
            <a:ext cx="9990667" cy="2835977"/>
          </a:xfrm>
        </p:spPr>
        <p:txBody>
          <a:bodyPr anchor="ctr">
            <a:normAutofit/>
          </a:bodyPr>
          <a:lstStyle>
            <a:lvl1pPr marL="495325" indent="-528026" algn="l">
              <a:lnSpc>
                <a:spcPct val="120000"/>
              </a:lnSpc>
              <a:spcBef>
                <a:spcPts val="20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62718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テキスト - 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4871731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34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2735155"/>
            <a:ext cx="8686800" cy="3056409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 dirty="0"/>
              <a:t>1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/>
              <a:t>第</a:t>
            </a:r>
            <a:r>
              <a:rPr kumimoji="1" lang="en-US" altLang="ja-JP" dirty="0"/>
              <a:t>2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/>
              <a:t>第</a:t>
            </a:r>
            <a:r>
              <a:rPr kumimoji="1" lang="en-US" altLang="ja-JP" dirty="0"/>
              <a:t>3</a:t>
            </a:r>
            <a:r>
              <a:rPr kumimoji="1" lang="ja-JP" altLang="en-US"/>
              <a:t>レベル</a:t>
            </a:r>
            <a:endParaRPr kumimoji="1" lang="en-US" altLang="ja-JP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2608136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95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 - 上が広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3793652"/>
            <a:ext cx="8686800" cy="2269417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3666632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242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 - 見出し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2173093"/>
            <a:ext cx="8686800" cy="1558107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67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2113817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469660"/>
            <a:ext cx="8686800" cy="58799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見出しを入力</a:t>
            </a:r>
            <a:endParaRPr kumimoji="1" lang="en-US" altLang="ja-JP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4548096"/>
            <a:ext cx="8686800" cy="1558107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67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752600" y="4500465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52600" y="3854340"/>
            <a:ext cx="8686800" cy="58799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見出しを入力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435634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つの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3583875" y="1915046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18067" y="2133922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667891" y="2024483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3583875" y="3211409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8067" y="3430284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667891" y="3320846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3583875" y="4507771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18067" y="4726647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67891" y="4617209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3655613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つの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3583875" y="1407581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18067" y="1626457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667891" y="1517018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3583875" y="2610132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8067" y="2829008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667891" y="2719570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3583875" y="3812684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18067" y="4031560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67891" y="3922121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20" name="直線コネクタ 19"/>
          <p:cNvCxnSpPr/>
          <p:nvPr userDrawn="1"/>
        </p:nvCxnSpPr>
        <p:spPr>
          <a:xfrm>
            <a:off x="3583875" y="5015236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8067" y="5234112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3667891" y="5124674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48570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スライド - サブタイトル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69900" y="3231563"/>
            <a:ext cx="11252200" cy="892340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36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5284015"/>
            <a:ext cx="8686800" cy="1350112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2625072"/>
            <a:ext cx="8686800" cy="60649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サブタイトル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577664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つの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3583875" y="1270289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18067" y="1434446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667891" y="1325009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3583875" y="2268208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8067" y="2432365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667891" y="2322927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3583875" y="3266127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18067" y="3430284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67891" y="3320846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3583875" y="4264045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8067" y="4428202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3667891" y="4318765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32" name="直線コネクタ 31"/>
          <p:cNvCxnSpPr/>
          <p:nvPr userDrawn="1"/>
        </p:nvCxnSpPr>
        <p:spPr>
          <a:xfrm>
            <a:off x="3583875" y="5261964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18067" y="5426121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667891" y="5316683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42487422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 - 画面いっぱ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1033093"/>
            <a:ext cx="8686800" cy="5382456"/>
          </a:xfrm>
        </p:spPr>
        <p:txBody>
          <a:bodyPr anchor="ctr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16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 sz="2130"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40063260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に画像を挿入できるレイアウト -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118036" y="1407225"/>
            <a:ext cx="6117231" cy="4595454"/>
          </a:xfrm>
        </p:spPr>
        <p:txBody>
          <a:bodyPr anchor="ctr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16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3"/>
          </p:nvPr>
        </p:nvSpPr>
        <p:spPr>
          <a:xfrm>
            <a:off x="1097280" y="1407225"/>
            <a:ext cx="3851031" cy="4595455"/>
          </a:xfrm>
          <a:solidFill>
            <a:schemeClr val="accent1">
              <a:lumMod val="20000"/>
              <a:lumOff val="80000"/>
            </a:schemeClr>
          </a:solidFill>
          <a:effectLst>
            <a:outerShdw dist="127000" dir="2700000" algn="tl" rotWithShape="0">
              <a:schemeClr val="accent1"/>
            </a:out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6818395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に画像を挿入できるレイアウト - 箇条書き - 2つず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118036" y="1407225"/>
            <a:ext cx="6117231" cy="2214329"/>
          </a:xfrm>
        </p:spPr>
        <p:txBody>
          <a:bodyPr anchor="ctr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3"/>
          </p:nvPr>
        </p:nvSpPr>
        <p:spPr>
          <a:xfrm>
            <a:off x="1093764" y="1407225"/>
            <a:ext cx="3854547" cy="2214329"/>
          </a:xfrm>
          <a:solidFill>
            <a:schemeClr val="accent1">
              <a:lumMod val="20000"/>
              <a:lumOff val="80000"/>
            </a:schemeClr>
          </a:solidFill>
          <a:effectLst>
            <a:outerShdw dist="127000" dir="2700000" algn="tl" rotWithShape="0">
              <a:schemeClr val="accent1"/>
            </a:out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118036" y="3911348"/>
            <a:ext cx="6117231" cy="2214329"/>
          </a:xfrm>
        </p:spPr>
        <p:txBody>
          <a:bodyPr anchor="ctr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15"/>
          </p:nvPr>
        </p:nvSpPr>
        <p:spPr>
          <a:xfrm>
            <a:off x="1093764" y="3911348"/>
            <a:ext cx="3854547" cy="2214329"/>
          </a:xfrm>
          <a:solidFill>
            <a:schemeClr val="accent1">
              <a:lumMod val="20000"/>
              <a:lumOff val="80000"/>
            </a:schemeClr>
          </a:solidFill>
          <a:effectLst>
            <a:outerShdw dist="127000" dir="2700000" algn="tl" rotWithShape="0">
              <a:schemeClr val="accent1"/>
            </a:out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10339741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幅の広い画像を挿入できる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3"/>
          </p:nvPr>
        </p:nvSpPr>
        <p:spPr>
          <a:xfrm>
            <a:off x="0" y="1313424"/>
            <a:ext cx="12192000" cy="3362891"/>
          </a:xfrm>
          <a:solidFill>
            <a:schemeClr val="accent1">
              <a:lumMod val="20000"/>
              <a:lumOff val="80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1752600" y="4871731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884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 - 番号付き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" y="0"/>
            <a:ext cx="50509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70896" y="1367653"/>
            <a:ext cx="4073676" cy="412269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447696" y="1189221"/>
            <a:ext cx="6066971" cy="4479558"/>
          </a:xfrm>
        </p:spPr>
        <p:txBody>
          <a:bodyPr anchor="ctr">
            <a:normAutofit/>
          </a:bodyPr>
          <a:lstStyle>
            <a:lvl1pPr marL="336017" indent="-552028" algn="l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2133"/>
            </a:lvl1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テキスト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919708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が左半分を占める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7299" y="1237662"/>
            <a:ext cx="5369831" cy="209555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j-ea"/>
                <a:ea typeface="+mj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見出しを入力</a:t>
            </a:r>
            <a:endParaRPr kumimoji="1" lang="en-US" altLang="ja-JP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343639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227299" y="3511438"/>
            <a:ext cx="5369831" cy="2538601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393715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が上半分を占める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62064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752600" y="3819481"/>
            <a:ext cx="8686800" cy="718775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ja-JP" altLang="en-US"/>
              <a:t>スライドのタイトル</a:t>
            </a:r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4697713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1752600" y="4608604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22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タイトルとテキスト - 中央寄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752600" y="2485767"/>
            <a:ext cx="8686800" cy="718775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3364000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1752600" y="3274891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3977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テキスト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2765588"/>
            <a:ext cx="8686800" cy="13268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133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7834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スライド - サブタイトル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69900" y="3231563"/>
            <a:ext cx="11252200" cy="892340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36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5284015"/>
            <a:ext cx="8686800" cy="1350112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2625072"/>
            <a:ext cx="8686800" cy="60649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サブタイトル</a:t>
            </a:r>
            <a:endParaRPr kumimoji="1" lang="en-US" altLang="ja-JP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4"/>
          </p:nvPr>
        </p:nvSpPr>
        <p:spPr>
          <a:xfrm>
            <a:off x="5713792" y="1860537"/>
            <a:ext cx="764418" cy="764535"/>
          </a:xfr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17297829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印象的な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163194"/>
            <a:ext cx="8686800" cy="13268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133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2192000" cy="3428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497059" y="553414"/>
            <a:ext cx="11197883" cy="259823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334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スライドのタイトル</a:t>
            </a:r>
          </a:p>
        </p:txBody>
      </p:sp>
    </p:spTree>
    <p:extLst>
      <p:ext uri="{BB962C8B-B14F-4D97-AF65-F5344CB8AC3E}">
        <p14:creationId xmlns:p14="http://schemas.microsoft.com/office/powerpoint/2010/main" val="1442936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補足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2735155"/>
            <a:ext cx="8686800" cy="3056409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bg1"/>
              </a:buClr>
              <a:buFont typeface="Wingdings" panose="05000000000000000000" pitchFamily="2" charset="2"/>
              <a:buChar char="n"/>
              <a:defRPr sz="21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2608136"/>
            <a:ext cx="10439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1752600" y="1825852"/>
            <a:ext cx="8686800" cy="718775"/>
          </a:xfrm>
        </p:spPr>
        <p:txBody>
          <a:bodyPr anchor="b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スライドのタイトル</a:t>
            </a:r>
          </a:p>
        </p:txBody>
      </p:sp>
    </p:spTree>
    <p:extLst>
      <p:ext uri="{BB962C8B-B14F-4D97-AF65-F5344CB8AC3E}">
        <p14:creationId xmlns:p14="http://schemas.microsoft.com/office/powerpoint/2010/main" val="19932647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テキスト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18067" y="1303283"/>
            <a:ext cx="11125200" cy="489781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133"/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A0F8F2EC-BD29-C63F-422D-83C376A0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46610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ヘッダーとフッター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32717202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テキスト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18067" y="1303283"/>
            <a:ext cx="11125200" cy="489781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133"/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9531288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とテキスト - 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4356445"/>
            <a:ext cx="8686800" cy="58799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見出しを入力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4352538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662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順番説明用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1401185"/>
            <a:ext cx="9990667" cy="3355170"/>
          </a:xfrm>
        </p:spPr>
        <p:txBody>
          <a:bodyPr anchor="ctr">
            <a:normAutofit/>
          </a:bodyPr>
          <a:lstStyle>
            <a:lvl1pPr marL="495325" indent="-528026" algn="l">
              <a:lnSpc>
                <a:spcPct val="120000"/>
              </a:lnSpc>
              <a:spcBef>
                <a:spcPts val="20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752600" y="4871731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353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順番説明用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4356445"/>
            <a:ext cx="8686800" cy="58799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見出しを入力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4352538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1401185"/>
            <a:ext cx="9990667" cy="2835977"/>
          </a:xfrm>
        </p:spPr>
        <p:txBody>
          <a:bodyPr anchor="ctr">
            <a:normAutofit/>
          </a:bodyPr>
          <a:lstStyle>
            <a:lvl1pPr marL="495325" indent="-528026" algn="l">
              <a:lnSpc>
                <a:spcPct val="120000"/>
              </a:lnSpc>
              <a:spcBef>
                <a:spcPts val="20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281123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テキスト - 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4871731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73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2735155"/>
            <a:ext cx="8686800" cy="3056409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2608136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スライド - 矩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336800" y="2996597"/>
            <a:ext cx="9385300" cy="73038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345267" y="3861403"/>
            <a:ext cx="8686800" cy="1350112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4" name="正方形/長方形 3"/>
          <p:cNvSpPr/>
          <p:nvPr/>
        </p:nvSpPr>
        <p:spPr>
          <a:xfrm>
            <a:off x="0" y="2996597"/>
            <a:ext cx="2159000" cy="864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4175101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 - 上が広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3793652"/>
            <a:ext cx="8686800" cy="2269417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3666632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9087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 - 見出し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2173093"/>
            <a:ext cx="8686800" cy="1558107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67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2600" y="2113817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469660"/>
            <a:ext cx="8686800" cy="58799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見出しを入力</a:t>
            </a:r>
            <a:endParaRPr kumimoji="1" lang="en-US" altLang="ja-JP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4548096"/>
            <a:ext cx="8686800" cy="1558107"/>
          </a:xfrm>
        </p:spPr>
        <p:txBody>
          <a:bodyPr anchor="t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67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752600" y="4500465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52600" y="3854340"/>
            <a:ext cx="8686800" cy="58799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見出しを入力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8250161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つの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3583875" y="1915046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18067" y="2133922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667891" y="2024483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3583875" y="3211409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8067" y="3430284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667891" y="3320846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3583875" y="4507771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18067" y="4726647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67891" y="4617209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066781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つの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3583875" y="1407581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18067" y="1626457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667891" y="1517018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3583875" y="2610132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8067" y="2829008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667891" y="2719570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3583875" y="3812684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18067" y="4031560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67891" y="3922121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20" name="直線コネクタ 19"/>
          <p:cNvCxnSpPr/>
          <p:nvPr userDrawn="1"/>
        </p:nvCxnSpPr>
        <p:spPr>
          <a:xfrm>
            <a:off x="3583875" y="5015236"/>
            <a:ext cx="0" cy="102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8067" y="5234112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3667891" y="5124674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7468491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つの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3583875" y="1270289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18067" y="1434446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667891" y="1325009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3583875" y="2268208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8067" y="2432365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667891" y="2322927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3583875" y="3266127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18067" y="3430284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67891" y="3320846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3583875" y="4264045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8067" y="4428202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3667891" y="4318765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32" name="直線コネクタ 31"/>
          <p:cNvCxnSpPr/>
          <p:nvPr userDrawn="1"/>
        </p:nvCxnSpPr>
        <p:spPr>
          <a:xfrm>
            <a:off x="3583875" y="5261964"/>
            <a:ext cx="0" cy="9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18067" y="5426121"/>
            <a:ext cx="2881793" cy="587995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/>
              <a:t>キーワード</a:t>
            </a:r>
            <a:endParaRPr kumimoji="1" lang="en-US" altLang="ja-JP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667891" y="5316683"/>
            <a:ext cx="7944077" cy="806872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422583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 - 画面いっぱ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1033093"/>
            <a:ext cx="8686800" cy="5382456"/>
          </a:xfrm>
        </p:spPr>
        <p:txBody>
          <a:bodyPr anchor="ctr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16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 sz="2130"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1812542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に画像を挿入できるレイアウト -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118036" y="1407225"/>
            <a:ext cx="6117231" cy="4595454"/>
          </a:xfrm>
        </p:spPr>
        <p:txBody>
          <a:bodyPr anchor="ctr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16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3"/>
          </p:nvPr>
        </p:nvSpPr>
        <p:spPr>
          <a:xfrm>
            <a:off x="1097280" y="1407225"/>
            <a:ext cx="3851031" cy="4595455"/>
          </a:xfrm>
          <a:solidFill>
            <a:schemeClr val="accent1">
              <a:lumMod val="20000"/>
              <a:lumOff val="80000"/>
            </a:schemeClr>
          </a:solidFill>
          <a:effectLst>
            <a:outerShdw dist="127000" dir="2700000" algn="tl" rotWithShape="0">
              <a:schemeClr val="accent1"/>
            </a:out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53280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に画像を挿入できるレイアウト - 箇条書き - 2つず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118036" y="1407225"/>
            <a:ext cx="6117231" cy="2214329"/>
          </a:xfrm>
        </p:spPr>
        <p:txBody>
          <a:bodyPr anchor="ctr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3"/>
          </p:nvPr>
        </p:nvSpPr>
        <p:spPr>
          <a:xfrm>
            <a:off x="1093764" y="1407225"/>
            <a:ext cx="3854547" cy="2214329"/>
          </a:xfrm>
          <a:solidFill>
            <a:schemeClr val="accent1">
              <a:lumMod val="20000"/>
              <a:lumOff val="80000"/>
            </a:schemeClr>
          </a:solidFill>
          <a:effectLst>
            <a:outerShdw dist="127000" dir="2700000" algn="tl" rotWithShape="0">
              <a:schemeClr val="accent1"/>
            </a:out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kumimoji="1"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118036" y="3911348"/>
            <a:ext cx="6117231" cy="2214329"/>
          </a:xfrm>
        </p:spPr>
        <p:txBody>
          <a:bodyPr anchor="ctr">
            <a:normAutofit/>
          </a:bodyPr>
          <a:lstStyle>
            <a:lvl1pPr marL="304815" indent="-304815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133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第</a:t>
            </a:r>
            <a:r>
              <a:rPr kumimoji="1" lang="en-US" altLang="ja-JP"/>
              <a:t>1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1"/>
            <a:r>
              <a:rPr kumimoji="1" lang="ja-JP" altLang="en-US"/>
              <a:t>第</a:t>
            </a:r>
            <a:r>
              <a:rPr kumimoji="1" lang="en-US" altLang="ja-JP"/>
              <a:t>2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2"/>
            <a:r>
              <a:rPr kumimoji="1" lang="ja-JP" altLang="en-US"/>
              <a:t>第</a:t>
            </a:r>
            <a:r>
              <a:rPr kumimoji="1" lang="en-US" altLang="ja-JP"/>
              <a:t>3</a:t>
            </a:r>
            <a:r>
              <a:rPr kumimoji="1" lang="ja-JP" altLang="en-US"/>
              <a:t>レベル</a:t>
            </a:r>
            <a:endParaRPr kumimoji="1" lang="en-US" altLang="ja-JP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15"/>
          </p:nvPr>
        </p:nvSpPr>
        <p:spPr>
          <a:xfrm>
            <a:off x="1093764" y="3911348"/>
            <a:ext cx="3854547" cy="2214329"/>
          </a:xfrm>
          <a:solidFill>
            <a:schemeClr val="accent1">
              <a:lumMod val="20000"/>
              <a:lumOff val="80000"/>
            </a:schemeClr>
          </a:solidFill>
          <a:effectLst>
            <a:outerShdw dist="127000" dir="2700000" algn="tl" rotWithShape="0">
              <a:schemeClr val="accent1"/>
            </a:out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44482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幅の広い画像を挿入できる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3"/>
          </p:nvPr>
        </p:nvSpPr>
        <p:spPr>
          <a:xfrm>
            <a:off x="0" y="1313424"/>
            <a:ext cx="12192000" cy="3362891"/>
          </a:xfrm>
          <a:solidFill>
            <a:schemeClr val="accent1">
              <a:lumMod val="20000"/>
              <a:lumOff val="80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kumimoji="1" lang="ja-JP" altLang="en-US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4973347"/>
            <a:ext cx="8686800" cy="132682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1752600" y="4871731"/>
            <a:ext cx="1043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9200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 - 番号付き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4837" y="-1"/>
            <a:ext cx="505097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70896" y="1367653"/>
            <a:ext cx="4073676" cy="412269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447696" y="1189221"/>
            <a:ext cx="6066971" cy="4479558"/>
          </a:xfrm>
        </p:spPr>
        <p:txBody>
          <a:bodyPr anchor="ctr">
            <a:normAutofit/>
          </a:bodyPr>
          <a:lstStyle>
            <a:lvl1pPr marL="336017" indent="-552028" algn="l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2133"/>
            </a:lvl1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/>
              <a:t>テキスト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4151956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スライド - 矩形と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319867" y="3324710"/>
            <a:ext cx="9495367" cy="756853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5284015"/>
            <a:ext cx="8686800" cy="1350112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336800" y="2769027"/>
            <a:ext cx="8212667" cy="606491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サブタイトル</a:t>
            </a:r>
            <a:endParaRPr kumimoji="1" lang="en-US" altLang="ja-JP"/>
          </a:p>
        </p:txBody>
      </p:sp>
      <p:sp>
        <p:nvSpPr>
          <p:cNvPr id="5" name="正方形/長方形 4"/>
          <p:cNvSpPr/>
          <p:nvPr/>
        </p:nvSpPr>
        <p:spPr>
          <a:xfrm>
            <a:off x="0" y="2996597"/>
            <a:ext cx="2159000" cy="864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49569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スライド - 画像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0"/>
            <a:ext cx="6096000" cy="6858000"/>
          </a:xfrm>
          <a:solidFill>
            <a:schemeClr val="accent1">
              <a:alpha val="30000"/>
            </a:schemeClr>
          </a:solidFill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/>
              <a:t> 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278638" y="5284015"/>
            <a:ext cx="5632753" cy="1350112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6261705" y="3440843"/>
            <a:ext cx="5649686" cy="1214123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2933">
                <a:solidFill>
                  <a:schemeClr val="bg1"/>
                </a:solidFill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プレゼンテーションタイトル</a:t>
            </a:r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278638" y="2846450"/>
            <a:ext cx="5633889" cy="60649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サブタイトル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6068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スライド - 画像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919463"/>
            <a:ext cx="12192000" cy="2254900"/>
          </a:xfrm>
          <a:solidFill>
            <a:schemeClr val="accent1">
              <a:alpha val="30000"/>
            </a:schemeClr>
          </a:solidFill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/>
              <a:t> 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447774" y="5380792"/>
            <a:ext cx="7296453" cy="672674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686398" y="4508508"/>
            <a:ext cx="10819204" cy="664725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プレゼンテーションタイトル</a:t>
            </a:r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01524" y="3914115"/>
            <a:ext cx="10788952" cy="60649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サブタイトル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0937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おわりに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69900" y="2936256"/>
            <a:ext cx="11252200" cy="98548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200">
                <a:latin typeface="+mj-ea"/>
                <a:ea typeface="+mj-ea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/>
              <a:t>テキスト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52600" y="5284015"/>
            <a:ext cx="8686800" cy="1350112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/>
              <a:t>テキストを入力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425426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600" y="322786"/>
            <a:ext cx="11252200" cy="718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1321004"/>
            <a:ext cx="11252200" cy="493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4500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810" r:id="rId18"/>
  </p:sldLayoutIdLst>
  <p:hf hdr="0"/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24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49" indent="0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8044" indent="-228581" algn="l" defTabSz="914324" rtl="0" eaLnBrk="1" latinLnBrk="0" hangingPunct="1">
        <a:lnSpc>
          <a:spcPct val="90000"/>
        </a:lnSpc>
        <a:spcBef>
          <a:spcPts val="800"/>
        </a:spcBef>
        <a:buFont typeface="Wingdings" panose="05000000000000000000" pitchFamily="2" charset="2"/>
        <a:buChar char="l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7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9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3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7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5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067" y="314318"/>
            <a:ext cx="11125200" cy="718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067" y="1321004"/>
            <a:ext cx="11116733" cy="493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1362267" y="6356351"/>
            <a:ext cx="491067" cy="501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33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2267" y="6415627"/>
            <a:ext cx="491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3"/>
          </p:nvPr>
        </p:nvSpPr>
        <p:spPr>
          <a:xfrm>
            <a:off x="7120467" y="6415549"/>
            <a:ext cx="4114800" cy="365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研究室ゼミ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-8467" y="393349"/>
            <a:ext cx="491067" cy="501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33"/>
          </a:p>
        </p:txBody>
      </p:sp>
    </p:spTree>
    <p:extLst>
      <p:ext uri="{BB962C8B-B14F-4D97-AF65-F5344CB8AC3E}">
        <p14:creationId xmlns:p14="http://schemas.microsoft.com/office/powerpoint/2010/main" val="298774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hf hdr="0"/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24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0030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8044" indent="-228581" algn="l" defTabSz="914324" rtl="0" eaLnBrk="1" latinLnBrk="0" hangingPunct="1">
        <a:lnSpc>
          <a:spcPct val="90000"/>
        </a:lnSpc>
        <a:spcBef>
          <a:spcPts val="800"/>
        </a:spcBef>
        <a:buFont typeface="Wingdings" panose="05000000000000000000" pitchFamily="2" charset="2"/>
        <a:buChar char="l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7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9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3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7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5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067" y="314318"/>
            <a:ext cx="11125200" cy="718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067" y="1321004"/>
            <a:ext cx="11116733" cy="493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1362267" y="6356351"/>
            <a:ext cx="491067" cy="501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33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2267" y="6415627"/>
            <a:ext cx="491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3"/>
          </p:nvPr>
        </p:nvSpPr>
        <p:spPr>
          <a:xfrm>
            <a:off x="7120467" y="6415549"/>
            <a:ext cx="4114800" cy="365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145759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29" r:id="rId8"/>
  </p:sldLayoutIdLst>
  <p:hf hdr="0"/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24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0030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8044" indent="-228581" algn="l" defTabSz="914324" rtl="0" eaLnBrk="1" latinLnBrk="0" hangingPunct="1">
        <a:lnSpc>
          <a:spcPct val="90000"/>
        </a:lnSpc>
        <a:spcBef>
          <a:spcPts val="800"/>
        </a:spcBef>
        <a:buFont typeface="Wingdings" panose="05000000000000000000" pitchFamily="2" charset="2"/>
        <a:buChar char="l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7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9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3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7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5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067" y="314318"/>
            <a:ext cx="11125200" cy="718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067" y="1321004"/>
            <a:ext cx="11116733" cy="493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11362267" y="6356351"/>
            <a:ext cx="491067" cy="501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33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2267" y="6415627"/>
            <a:ext cx="491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3"/>
          </p:nvPr>
        </p:nvSpPr>
        <p:spPr>
          <a:xfrm>
            <a:off x="7120467" y="6415549"/>
            <a:ext cx="4114800" cy="365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研究室ゼミ</a:t>
            </a:r>
          </a:p>
        </p:txBody>
      </p:sp>
      <p:sp>
        <p:nvSpPr>
          <p:cNvPr id="10" name="正方形/長方形 9"/>
          <p:cNvSpPr/>
          <p:nvPr userDrawn="1"/>
        </p:nvSpPr>
        <p:spPr>
          <a:xfrm>
            <a:off x="-8467" y="393349"/>
            <a:ext cx="491067" cy="501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33"/>
          </a:p>
        </p:txBody>
      </p:sp>
    </p:spTree>
    <p:extLst>
      <p:ext uri="{BB962C8B-B14F-4D97-AF65-F5344CB8AC3E}">
        <p14:creationId xmlns:p14="http://schemas.microsoft.com/office/powerpoint/2010/main" val="389249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</p:sldLayoutIdLst>
  <p:hf hdr="0"/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24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0030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8044" indent="-228581" algn="l" defTabSz="914324" rtl="0" eaLnBrk="1" latinLnBrk="0" hangingPunct="1">
        <a:lnSpc>
          <a:spcPct val="90000"/>
        </a:lnSpc>
        <a:spcBef>
          <a:spcPts val="800"/>
        </a:spcBef>
        <a:buFont typeface="Wingdings" panose="05000000000000000000" pitchFamily="2" charset="2"/>
        <a:buChar char="l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7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9" indent="-228581" algn="l" defTabSz="914324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3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7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5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469900" y="2112579"/>
            <a:ext cx="11252200" cy="1458557"/>
          </a:xfrm>
        </p:spPr>
        <p:txBody>
          <a:bodyPr>
            <a:noAutofit/>
          </a:bodyPr>
          <a:lstStyle/>
          <a:p>
            <a:r>
              <a:rPr lang="en-US" altLang="ja-JP" sz="4400" b="1" dirty="0" err="1">
                <a:latin typeface="+mj-ea"/>
                <a:ea typeface="+mj-ea"/>
              </a:rPr>
              <a:t>Smash&amp;Construct</a:t>
            </a:r>
            <a:r>
              <a:rPr kumimoji="1" lang="ja-JP" altLang="en-US" sz="4400" b="1">
                <a:latin typeface="+mj-ea"/>
                <a:ea typeface="+mj-ea"/>
              </a:rPr>
              <a:t>を用いた</a:t>
            </a:r>
            <a:br>
              <a:rPr kumimoji="1" lang="en-US" altLang="ja-JP" sz="4400" b="1" dirty="0">
                <a:latin typeface="+mj-ea"/>
                <a:ea typeface="+mj-ea"/>
              </a:rPr>
            </a:br>
            <a:r>
              <a:rPr kumimoji="1" lang="en-US" altLang="ja-JP" sz="4400" b="1" dirty="0">
                <a:latin typeface="+mj-ea"/>
                <a:ea typeface="+mj-ea"/>
              </a:rPr>
              <a:t>Deepfake text</a:t>
            </a:r>
            <a:r>
              <a:rPr kumimoji="1" lang="ja-JP" altLang="en-US" sz="4400" b="1">
                <a:latin typeface="+mj-ea"/>
                <a:ea typeface="+mj-ea"/>
              </a:rPr>
              <a:t>検出器の性能調査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>
                <a:latin typeface="+mn-ea"/>
              </a:rPr>
              <a:t>研究室ゼミ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大町・宮崎研究室　修士１年　石川健志</a:t>
            </a:r>
            <a:endParaRPr kumimoji="1" lang="en-US" altLang="ja-JP" dirty="0">
              <a:latin typeface="+mn-ea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>
          <a:xfrm>
            <a:off x="1030490" y="3571136"/>
            <a:ext cx="10131020" cy="518543"/>
          </a:xfrm>
        </p:spPr>
        <p:txBody>
          <a:bodyPr>
            <a:normAutofit lnSpcReduction="10000"/>
          </a:bodyPr>
          <a:lstStyle/>
          <a:p>
            <a:r>
              <a:rPr lang="en" altLang="ja-JP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Performance investigation of Deepfake Text detector using </a:t>
            </a:r>
            <a:r>
              <a:rPr lang="en" altLang="ja-JP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Smash&amp;Construct</a:t>
            </a:r>
            <a:endParaRPr kumimoji="1" lang="ja-JP" altLang="en-US" sz="3200">
              <a:solidFill>
                <a:schemeClr val="tx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873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208E85-DAEC-C43D-FC8A-9F715AB7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Contents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3EF12FE-C5C0-08FB-52E3-2A7A23EC5C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866BB58-68F0-E5D9-6013-EA089CA3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BB08D9A-565F-B84F-832E-4FBADD56FF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781513"/>
            <a:ext cx="11125200" cy="238446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altLang="ja-JP" sz="2400" dirty="0"/>
              <a:t>Review of the Deepfake text dataset</a:t>
            </a:r>
            <a:endParaRPr kumimoji="1" lang="en-US" altLang="ja-JP" sz="2933" dirty="0"/>
          </a:p>
          <a:p>
            <a:pPr marL="457200" indent="-457200" algn="l">
              <a:buFont typeface="+mj-lt"/>
              <a:buAutoNum type="arabicPeriod"/>
            </a:pPr>
            <a:r>
              <a:rPr lang="en" altLang="ja-JP" sz="2400" dirty="0"/>
              <a:t>Experiment of applying a normal deepfake detector with high generalization performance to deepfake text</a:t>
            </a:r>
            <a:endParaRPr lang="en-US" altLang="ja-JP" sz="2400" dirty="0"/>
          </a:p>
          <a:p>
            <a:pPr marL="1057230" lvl="1" indent="-457200">
              <a:buFont typeface="Arial" panose="020B0604020202020204" pitchFamily="34" charset="0"/>
              <a:buChar char="•"/>
            </a:pPr>
            <a:r>
              <a:rPr lang="en" altLang="ja-JP" sz="1867" dirty="0"/>
              <a:t>PatchCraft</a:t>
            </a:r>
            <a:r>
              <a:rPr lang="en" altLang="ja-JP" sz="1867" baseline="30000" dirty="0"/>
              <a:t>[2]</a:t>
            </a:r>
            <a:r>
              <a:rPr lang="en" altLang="ja-JP" sz="1867" dirty="0"/>
              <a:t>, which has excellent generalization performance in normal deepfake detection tasks,</a:t>
            </a:r>
            <a:br>
              <a:rPr lang="en" altLang="ja-JP" sz="1867" dirty="0"/>
            </a:br>
            <a:r>
              <a:rPr lang="en" altLang="ja-JP" sz="1867" dirty="0"/>
              <a:t>Applied to deepfake text datasets to verify generalization performance</a:t>
            </a:r>
            <a:endParaRPr lang="en-US" altLang="ja-JP" sz="2400" dirty="0"/>
          </a:p>
          <a:p>
            <a:pPr marL="1057230" lvl="1" indent="-457200">
              <a:buFont typeface="Arial" panose="020B0604020202020204" pitchFamily="34" charset="0"/>
              <a:buChar char="•"/>
            </a:pPr>
            <a:r>
              <a:rPr lang="en" altLang="ja-JP" sz="1867" dirty="0"/>
              <a:t>Achieves higher generalization performance than </a:t>
            </a:r>
            <a:r>
              <a:rPr lang="en" altLang="ja-JP" sz="1867" dirty="0" err="1"/>
              <a:t>ResNet</a:t>
            </a:r>
            <a:endParaRPr lang="en" altLang="ja-JP" sz="1867" dirty="0"/>
          </a:p>
        </p:txBody>
      </p:sp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5210900F-FCF7-072F-9128-9300EDBE2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92" b="15676"/>
          <a:stretch/>
        </p:blipFill>
        <p:spPr>
          <a:xfrm>
            <a:off x="156218" y="2839907"/>
            <a:ext cx="11879564" cy="3940823"/>
          </a:xfrm>
          <a:prstGeom prst="rect">
            <a:avLst/>
          </a:prstGeom>
        </p:spPr>
      </p:pic>
      <p:pic>
        <p:nvPicPr>
          <p:cNvPr id="7" name="図 6" descr="レンガの壁に掛けられた看板&#10;&#10;自動的に生成された説明">
            <a:extLst>
              <a:ext uri="{FF2B5EF4-FFF2-40B4-BE49-F238E27FC236}">
                <a16:creationId xmlns:a16="http://schemas.microsoft.com/office/drawing/2014/main" id="{75634293-4591-C701-6C4B-F70BA421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7" y="3396450"/>
            <a:ext cx="1537385" cy="2049847"/>
          </a:xfrm>
          <a:prstGeom prst="rect">
            <a:avLst/>
          </a:prstGeom>
        </p:spPr>
      </p:pic>
      <p:pic>
        <p:nvPicPr>
          <p:cNvPr id="8" name="図 7" descr="建物の前に並んでいる&#10;&#10;低い精度で自動的に生成された説明">
            <a:extLst>
              <a:ext uri="{FF2B5EF4-FFF2-40B4-BE49-F238E27FC236}">
                <a16:creationId xmlns:a16="http://schemas.microsoft.com/office/drawing/2014/main" id="{E253AC46-63C4-7A6D-5C19-0129C3A3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57" y="4743374"/>
            <a:ext cx="1337388" cy="1337388"/>
          </a:xfrm>
          <a:prstGeom prst="rect">
            <a:avLst/>
          </a:prstGeom>
        </p:spPr>
      </p:pic>
      <p:pic>
        <p:nvPicPr>
          <p:cNvPr id="9" name="図 8" descr="衣料, ブルー が含まれている画像&#10;&#10;自動的に生成された説明">
            <a:extLst>
              <a:ext uri="{FF2B5EF4-FFF2-40B4-BE49-F238E27FC236}">
                <a16:creationId xmlns:a16="http://schemas.microsoft.com/office/drawing/2014/main" id="{813619E9-BE18-3E2A-2BF8-55DFE301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657" y="3052839"/>
            <a:ext cx="1337388" cy="133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9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E04746-56AC-E556-8102-94CC2E9A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topic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6B260D7-AA5A-FCF8-0BA7-1FD3EF5E08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65F6D32-6092-3A88-0DAF-C0171E38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E85B371-52EB-2E83-C84A-21738FE959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303283"/>
            <a:ext cx="11125200" cy="2424655"/>
          </a:xfrm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kumimoji="1" lang="en-US" altLang="ja-JP" sz="2400" dirty="0"/>
              <a:t>Investigating the generalization performance of detectors using PatchCraft</a:t>
            </a:r>
          </a:p>
          <a:p>
            <a:pPr marL="457200" indent="-457200" algn="l">
              <a:buFont typeface="Wingdings" pitchFamily="2" charset="2"/>
              <a:buChar char="Ø"/>
            </a:pPr>
            <a:endParaRPr kumimoji="1" lang="en-US" altLang="ja-JP" sz="2000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dirty="0"/>
              <a:t>Attention area analysis using </a:t>
            </a:r>
            <a:r>
              <a:rPr kumimoji="1" lang="en-US" altLang="ja-JP" dirty="0" err="1"/>
              <a:t>GradCAM</a:t>
            </a:r>
            <a:endParaRPr kumimoji="1" lang="en-US" altLang="ja-JP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dirty="0" err="1"/>
              <a:t>Smash&amp;Construct</a:t>
            </a:r>
            <a:r>
              <a:rPr kumimoji="1" lang="en-US" altLang="ja-JP" dirty="0"/>
              <a:t> ablation experiment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dirty="0"/>
              <a:t>Comparative experiments with different model structures</a:t>
            </a:r>
            <a:endParaRPr kumimoji="1"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41FA34-2FB6-4328-13F4-2661AA19A062}"/>
              </a:ext>
            </a:extLst>
          </p:cNvPr>
          <p:cNvSpPr txBox="1"/>
          <p:nvPr/>
        </p:nvSpPr>
        <p:spPr>
          <a:xfrm>
            <a:off x="2298599" y="4631698"/>
            <a:ext cx="6961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" altLang="ja-JP" sz="2400" dirty="0">
                <a:solidFill>
                  <a:schemeClr val="tx2"/>
                </a:solidFill>
              </a:rPr>
              <a:t>Why is it possible to demonstrate high generalization performance?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" altLang="ja-JP" sz="2400" dirty="0"/>
              <a:t>What elements are important?</a:t>
            </a:r>
            <a:endParaRPr kumimoji="1" lang="en-US" altLang="ja-JP" sz="2400" dirty="0">
              <a:solidFill>
                <a:schemeClr val="tx2"/>
              </a:solidFill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5EF07DE-8406-CB77-0B2E-91F048EFD7F2}"/>
              </a:ext>
            </a:extLst>
          </p:cNvPr>
          <p:cNvSpPr/>
          <p:nvPr/>
        </p:nvSpPr>
        <p:spPr>
          <a:xfrm>
            <a:off x="2117763" y="4477142"/>
            <a:ext cx="7304252" cy="146143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04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b="1" dirty="0">
                <a:latin typeface="+mn-ea"/>
                <a:ea typeface="+mn-ea"/>
              </a:rPr>
              <a:t>Previous content</a:t>
            </a: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lang="en-US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Introduction</a:t>
            </a:r>
          </a:p>
          <a:p>
            <a:r>
              <a:rPr lang="en" altLang="ja-JP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Previous content</a:t>
            </a:r>
            <a:endParaRPr lang="en-US" altLang="ja-JP" b="1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lang="en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Today’s topic</a:t>
            </a:r>
          </a:p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kumimoji="1" lang="en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Conclusion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BCC54ADA-35DB-C622-1E93-B7B91627F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13" name="フッター プレースホルダー 12">
            <a:extLst>
              <a:ext uri="{FF2B5EF4-FFF2-40B4-BE49-F238E27FC236}">
                <a16:creationId xmlns:a16="http://schemas.microsoft.com/office/drawing/2014/main" id="{11EB1D97-2561-E8BC-E68E-20F46180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350814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7CADD-CFCB-CFF1-6F75-0FDE9720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DDA867F-DBF2-8073-A4EF-16E4540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Previous experimental results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07ADDA0-ADD3-FF44-8032-F1725B6CA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FA51955-443F-2D37-6B16-3A1C32B4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041A654-C233-1EC7-69C8-6B5FCFF83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57796"/>
            <a:ext cx="11125200" cy="649788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All training is done using DiffSTE datasets</a:t>
            </a:r>
            <a:endParaRPr lang="ja-JP" altLang="en-US"/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197F9A46-CFF8-2487-92AC-55474183863B}"/>
              </a:ext>
            </a:extLst>
          </p:cNvPr>
          <p:cNvGraphicFramePr>
            <a:graphicFrameLocks noGrp="1"/>
          </p:cNvGraphicFramePr>
          <p:nvPr/>
        </p:nvGraphicFramePr>
        <p:xfrm>
          <a:off x="448733" y="1446797"/>
          <a:ext cx="11294531" cy="30053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639">
                  <a:extLst>
                    <a:ext uri="{9D8B030D-6E8A-4147-A177-3AD203B41FA5}">
                      <a16:colId xmlns:a16="http://schemas.microsoft.com/office/drawing/2014/main" val="1089630033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1144251259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3806775387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882641984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4040652985"/>
                    </a:ext>
                  </a:extLst>
                </a:gridCol>
              </a:tblGrid>
              <a:tr h="1034760">
                <a:tc>
                  <a:txBody>
                    <a:bodyPr/>
                    <a:lstStyle/>
                    <a:p>
                      <a:pPr algn="ctr"/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DiffSTE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err="1"/>
                        <a:t>TextDiffuser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err="1"/>
                        <a:t>UDiffText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Average</a:t>
                      </a:r>
                      <a:endParaRPr kumimoji="1" lang="ja-JP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942101"/>
                  </a:ext>
                </a:extLst>
              </a:tr>
              <a:tr h="985286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dirty="0"/>
                        <a:t>ResNet50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92.3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77.4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90.6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86.8</a:t>
                      </a:r>
                      <a:endParaRPr kumimoji="1" lang="ja-JP" alt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00701"/>
                  </a:ext>
                </a:extLst>
              </a:tr>
              <a:tr h="98528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PatchCraft*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 dirty="0"/>
                        <a:t>98.1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 dirty="0"/>
                        <a:t>92.3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 dirty="0"/>
                        <a:t>96.1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 dirty="0"/>
                        <a:t>95.5</a:t>
                      </a:r>
                      <a:endParaRPr kumimoji="1" lang="ja-JP" alt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65535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1F7A22-781E-809C-7321-3A02475675F6}"/>
              </a:ext>
            </a:extLst>
          </p:cNvPr>
          <p:cNvSpPr txBox="1"/>
          <p:nvPr/>
        </p:nvSpPr>
        <p:spPr>
          <a:xfrm>
            <a:off x="9810935" y="1059671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Average Precision </a:t>
            </a:r>
            <a:r>
              <a:rPr kumimoji="1" lang="ja-JP" altLang="en-US"/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365049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A0A3F-BE5D-E04A-5D7C-D7D91BE72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D8C873-0F09-3B34-B7BC-2242CAB4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Ideas for PatchCraft</a:t>
            </a:r>
            <a:r>
              <a:rPr lang="en-US" altLang="ja-JP" baseline="30000" dirty="0"/>
              <a:t>[2]</a:t>
            </a:r>
            <a:endParaRPr kumimoji="1" lang="ja-JP" altLang="en-US" baseline="30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5C9E6C-73F9-7709-0360-9F3AD5FC4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507CFC-2C5A-5D70-AAE9-A98DA75F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A4F36A2-25C5-1385-F0F0-1B4179F3ED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189822"/>
            <a:ext cx="11125200" cy="462708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en-US" altLang="ja-JP" sz="2400" dirty="0"/>
              <a:t>To detect deepfake images, we should focus on the fine texture differences rather than the global semantic information of the image.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kumimoji="1" lang="en" altLang="ja-JP" sz="2400" dirty="0"/>
              <a:t>Traces of generative models tend to appear in the high-frequency regions of generated images.</a:t>
            </a:r>
            <a:endParaRPr kumimoji="1" lang="en-US" altLang="ja-JP" sz="2400" dirty="0"/>
          </a:p>
          <a:p>
            <a:pPr algn="l"/>
            <a:endParaRPr lang="en-US" altLang="ja-JP" sz="2400" dirty="0"/>
          </a:p>
          <a:p>
            <a:pPr algn="l"/>
            <a:endParaRPr kumimoji="1" lang="en-US" altLang="ja-JP" sz="2400" dirty="0"/>
          </a:p>
          <a:p>
            <a:pPr algn="l"/>
            <a:endParaRPr kumimoji="1" lang="en-US" altLang="ja-JP" sz="2400" dirty="0"/>
          </a:p>
          <a:p>
            <a:pPr marL="342900" indent="-342900" algn="l">
              <a:buFont typeface="Wingdings" pitchFamily="2" charset="2"/>
              <a:buChar char="Ø"/>
            </a:pPr>
            <a:r>
              <a:rPr lang="en" altLang="ja-JP" sz="2400" dirty="0"/>
              <a:t>They</a:t>
            </a:r>
            <a:r>
              <a:rPr kumimoji="1" lang="en" altLang="ja-JP" sz="2400" dirty="0"/>
              <a:t> propose </a:t>
            </a:r>
            <a:r>
              <a:rPr kumimoji="1" lang="en" altLang="ja-JP" sz="2400" dirty="0" err="1"/>
              <a:t>Smash&amp;Construct</a:t>
            </a:r>
            <a:r>
              <a:rPr kumimoji="1" lang="en" altLang="ja-JP" sz="2400" dirty="0"/>
              <a:t> to destroy global semantic information of images.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kumimoji="1" lang="en" altLang="ja-JP" sz="2400" dirty="0"/>
              <a:t>30 types of high pass filters are used to focus on high frequency ranges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3E78FD-51CC-83D4-7BF2-5339E84092D1}"/>
              </a:ext>
            </a:extLst>
          </p:cNvPr>
          <p:cNvSpPr txBox="1"/>
          <p:nvPr/>
        </p:nvSpPr>
        <p:spPr>
          <a:xfrm>
            <a:off x="1531345" y="469318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7" name="下矢印 6">
            <a:extLst>
              <a:ext uri="{FF2B5EF4-FFF2-40B4-BE49-F238E27FC236}">
                <a16:creationId xmlns:a16="http://schemas.microsoft.com/office/drawing/2014/main" id="{84318950-0AAA-9E0D-480B-6CE335621B5B}"/>
              </a:ext>
            </a:extLst>
          </p:cNvPr>
          <p:cNvSpPr/>
          <p:nvPr/>
        </p:nvSpPr>
        <p:spPr>
          <a:xfrm>
            <a:off x="5909466" y="3102393"/>
            <a:ext cx="373067" cy="132638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76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D3DF-D86D-ECC3-E621-6B6280DF8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B3B5E9-4AA9-CCCF-C1CB-BC47EF3C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Ideas for PatchCraft</a:t>
            </a:r>
            <a:r>
              <a:rPr lang="en-US" altLang="ja-JP" baseline="30000" dirty="0"/>
              <a:t>[2]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5506DB0-9F2D-9A2A-5138-CCF34629F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F91B98-CA5A-CBC9-CCFB-1AF67EE1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6827AA6-F117-A328-13C8-9FE4C5E14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033093"/>
            <a:ext cx="11125200" cy="1918419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ja-JP" sz="1800" dirty="0"/>
              <a:t>Generative models such as GANs and diffusion models have a relatively difficult time rendering complex textured regions compared to simple textured regions.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" altLang="ja-JP" sz="1800" dirty="0"/>
              <a:t>Detect deepfakes by comparing pixel correlations between simple and complex texture regions</a:t>
            </a:r>
            <a:endParaRPr kumimoji="1" lang="en-US" altLang="ja-JP" sz="1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21F1587-C2DE-3478-15A2-A678C2B2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84" y="3254622"/>
            <a:ext cx="5975349" cy="322301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DC0E6E7-A86B-2C8F-5113-0C77A7B8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0667" y="3254623"/>
            <a:ext cx="5975349" cy="3223019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A476E09-ECB5-232C-278A-1C143C3FD6C7}"/>
              </a:ext>
            </a:extLst>
          </p:cNvPr>
          <p:cNvCxnSpPr>
            <a:cxnSpLocks/>
          </p:cNvCxnSpPr>
          <p:nvPr/>
        </p:nvCxnSpPr>
        <p:spPr>
          <a:xfrm flipV="1">
            <a:off x="6096000" y="3254622"/>
            <a:ext cx="0" cy="3392914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04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BE338-89D3-E11D-8753-3C4B165EF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272BC-14FC-270D-1D06-2992244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PatchCraft</a:t>
            </a:r>
            <a:r>
              <a:rPr kumimoji="1" lang="en-US" altLang="ja-JP" baseline="30000" dirty="0"/>
              <a:t>[2]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CE39F60-E36C-4046-B6C1-352902A3D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A20055-4DE7-6783-2C85-55133FCC5D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033094"/>
            <a:ext cx="11125200" cy="1721124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" altLang="ja-JP" sz="1800" dirty="0"/>
              <a:t>192 random 32x32 patches are extracted from the image, and two images are reconstructed from them, one representing the top 33% and the other representing the bottom 33% in terms of texture complexity. </a:t>
            </a:r>
          </a:p>
          <a:p>
            <a:pPr algn="l">
              <a:lnSpc>
                <a:spcPct val="150000"/>
              </a:lnSpc>
            </a:pPr>
            <a:r>
              <a:rPr lang="en" altLang="ja-JP" sz="1800" dirty="0"/>
              <a:t>	</a:t>
            </a:r>
            <a:r>
              <a:rPr kumimoji="1" lang="ja-JP" altLang="en-US" sz="1800"/>
              <a:t>→</a:t>
            </a:r>
            <a:r>
              <a:rPr kumimoji="1" lang="en-US" altLang="ja-JP" sz="1800" dirty="0"/>
              <a:t> </a:t>
            </a:r>
            <a:r>
              <a:rPr kumimoji="1" lang="en" altLang="ja-JP" sz="1800" u="sng" dirty="0"/>
              <a:t>Destroys global semantic information of images</a:t>
            </a:r>
            <a:endParaRPr kumimoji="1" lang="en-US" altLang="ja-JP" sz="1800" u="sng" dirty="0"/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" altLang="ja-JP" sz="1800" dirty="0"/>
              <a:t>High-frequency features are extracted from each reconstructed image and compared to detect deepfakes.</a:t>
            </a:r>
            <a:endParaRPr kumimoji="1" lang="en-US" altLang="ja-JP" sz="1800" dirty="0"/>
          </a:p>
        </p:txBody>
      </p:sp>
      <p:pic>
        <p:nvPicPr>
          <p:cNvPr id="8" name="図 7" descr="QR コード&#10;&#10;自動的に生成された説明">
            <a:extLst>
              <a:ext uri="{FF2B5EF4-FFF2-40B4-BE49-F238E27FC236}">
                <a16:creationId xmlns:a16="http://schemas.microsoft.com/office/drawing/2014/main" id="{2D996E1C-E013-DC46-122A-7528D9897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76"/>
          <a:stretch/>
        </p:blipFill>
        <p:spPr>
          <a:xfrm>
            <a:off x="164068" y="2754218"/>
            <a:ext cx="11863863" cy="3613195"/>
          </a:xfrm>
          <a:prstGeom prst="rect">
            <a:avLst/>
          </a:prstGeo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372D9EB-019D-AED5-C1B9-DBD3E637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897155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4AE28-8A9B-BABD-A8F3-7B0A5472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2230A0-C4ED-4AE5-DDD1-D6B37EAB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Application to Deepfake Text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46423DF-4970-4AAF-028F-5657E8E170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495E3B0-AD90-29D2-34B3-2B6B3BEE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DC5AD9E-4097-8DD1-6E76-A2E6A5FB0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303283"/>
            <a:ext cx="11125200" cy="718775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kumimoji="1" lang="en-US" altLang="ja-JP" dirty="0"/>
              <a:t>Applying the idea of ​​PatchCraft</a:t>
            </a:r>
            <a:r>
              <a:rPr kumimoji="1" lang="en-US" altLang="ja-JP" baseline="30000" dirty="0"/>
              <a:t>[2]</a:t>
            </a:r>
            <a:r>
              <a:rPr kumimoji="1" lang="en-US" altLang="ja-JP" dirty="0"/>
              <a:t> to detect Deepfake text</a:t>
            </a:r>
          </a:p>
        </p:txBody>
      </p:sp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6E58CCE2-A925-43EA-52D8-ADBB8B1CE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92" b="15676"/>
          <a:stretch/>
        </p:blipFill>
        <p:spPr>
          <a:xfrm>
            <a:off x="156218" y="2260279"/>
            <a:ext cx="11879564" cy="3940823"/>
          </a:xfrm>
          <a:prstGeom prst="rect">
            <a:avLst/>
          </a:prstGeom>
        </p:spPr>
      </p:pic>
      <p:pic>
        <p:nvPicPr>
          <p:cNvPr id="7" name="図 6" descr="レンガの壁に掛けられた看板&#10;&#10;自動的に生成された説明">
            <a:extLst>
              <a:ext uri="{FF2B5EF4-FFF2-40B4-BE49-F238E27FC236}">
                <a16:creationId xmlns:a16="http://schemas.microsoft.com/office/drawing/2014/main" id="{0F66DFDB-642A-B0C2-01E1-FAB41035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7" y="2816822"/>
            <a:ext cx="1537385" cy="2049847"/>
          </a:xfrm>
          <a:prstGeom prst="rect">
            <a:avLst/>
          </a:prstGeom>
        </p:spPr>
      </p:pic>
      <p:pic>
        <p:nvPicPr>
          <p:cNvPr id="8" name="図 7" descr="建物の前に並んでいる&#10;&#10;低い精度で自動的に生成された説明">
            <a:extLst>
              <a:ext uri="{FF2B5EF4-FFF2-40B4-BE49-F238E27FC236}">
                <a16:creationId xmlns:a16="http://schemas.microsoft.com/office/drawing/2014/main" id="{CF7F542E-ECB1-AD95-F282-0F5D0B6A9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57" y="4163746"/>
            <a:ext cx="1337388" cy="1337388"/>
          </a:xfrm>
          <a:prstGeom prst="rect">
            <a:avLst/>
          </a:prstGeom>
        </p:spPr>
      </p:pic>
      <p:pic>
        <p:nvPicPr>
          <p:cNvPr id="9" name="図 8" descr="衣料, ブルー が含まれている画像&#10;&#10;自動的に生成された説明">
            <a:extLst>
              <a:ext uri="{FF2B5EF4-FFF2-40B4-BE49-F238E27FC236}">
                <a16:creationId xmlns:a16="http://schemas.microsoft.com/office/drawing/2014/main" id="{8A56742B-0354-F1D3-6F4F-C2006EFA2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657" y="2473211"/>
            <a:ext cx="1337388" cy="133738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D1B3F6C-0E13-0A8F-F4CB-13AAB5C136B1}"/>
              </a:ext>
            </a:extLst>
          </p:cNvPr>
          <p:cNvSpPr/>
          <p:nvPr/>
        </p:nvSpPr>
        <p:spPr>
          <a:xfrm>
            <a:off x="618067" y="3591021"/>
            <a:ext cx="790319" cy="3573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492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A6BC6-1973-D648-8268-4D35CA3DF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857A7-CC47-C051-1472-F82EC455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Application to Deepfake text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B04867-0A05-2164-DF33-641195DFD4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71AFFD8-EA8E-5791-6724-9EA0C1E5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D5EBF7-AA60-AAB4-F336-BDCAC53ECB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73625"/>
            <a:ext cx="11125200" cy="1351781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kumimoji="1" lang="en-US" altLang="ja-JP" dirty="0"/>
              <a:t>Application to Deepfake text: We use the ideas of PatchCraft</a:t>
            </a:r>
            <a:r>
              <a:rPr kumimoji="1" lang="en-US" altLang="ja-JP" baseline="30000" dirty="0"/>
              <a:t>[2]</a:t>
            </a:r>
            <a:r>
              <a:rPr kumimoji="1" lang="en-US" altLang="ja-JP" dirty="0"/>
              <a:t> to detect Deepfake text.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Extract patches from text and non-text areas and reconstruct the image</a:t>
            </a:r>
            <a:endParaRPr lang="ja-JP" altLang="en-US"/>
          </a:p>
        </p:txBody>
      </p:sp>
      <p:pic>
        <p:nvPicPr>
          <p:cNvPr id="9" name="図 8" descr="レンガの壁に掛けられた看板&#10;&#10;自動的に生成された説明">
            <a:extLst>
              <a:ext uri="{FF2B5EF4-FFF2-40B4-BE49-F238E27FC236}">
                <a16:creationId xmlns:a16="http://schemas.microsoft.com/office/drawing/2014/main" id="{9F79228E-59F3-C5C8-4D9E-4BF9B5602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4" y="2225406"/>
            <a:ext cx="3181350" cy="4241800"/>
          </a:xfrm>
          <a:prstGeom prst="rect">
            <a:avLst/>
          </a:prstGeom>
        </p:spPr>
      </p:pic>
      <p:pic>
        <p:nvPicPr>
          <p:cNvPr id="13" name="図 12" descr="レンガの壁の落書き&#10;&#10;自動的に生成された説明">
            <a:extLst>
              <a:ext uri="{FF2B5EF4-FFF2-40B4-BE49-F238E27FC236}">
                <a16:creationId xmlns:a16="http://schemas.microsoft.com/office/drawing/2014/main" id="{CDAFE787-89CB-A383-0558-C99A5146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871" y="2280294"/>
            <a:ext cx="3142607" cy="4190143"/>
          </a:xfrm>
          <a:prstGeom prst="rect">
            <a:avLst/>
          </a:prstGeom>
        </p:spPr>
      </p:pic>
      <p:pic>
        <p:nvPicPr>
          <p:cNvPr id="15" name="図 14" descr="建物の前に並んでいる&#10;&#10;低い精度で自動的に生成された説明">
            <a:extLst>
              <a:ext uri="{FF2B5EF4-FFF2-40B4-BE49-F238E27FC236}">
                <a16:creationId xmlns:a16="http://schemas.microsoft.com/office/drawing/2014/main" id="{F7B504EA-EEEE-DBC4-3189-623C29D8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531" y="4742824"/>
            <a:ext cx="1625600" cy="1625600"/>
          </a:xfrm>
          <a:prstGeom prst="rect">
            <a:avLst/>
          </a:prstGeom>
        </p:spPr>
      </p:pic>
      <p:pic>
        <p:nvPicPr>
          <p:cNvPr id="17" name="図 16" descr="衣料, ブルー が含まれている画像&#10;&#10;自動的に生成された説明">
            <a:extLst>
              <a:ext uri="{FF2B5EF4-FFF2-40B4-BE49-F238E27FC236}">
                <a16:creationId xmlns:a16="http://schemas.microsoft.com/office/drawing/2014/main" id="{C78DB3EA-0D4C-7D3C-F2DB-1CF7F7449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878" y="2280294"/>
            <a:ext cx="1625600" cy="1625600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5CB6F41-E9B3-5619-3046-E23F6D63E5B3}"/>
              </a:ext>
            </a:extLst>
          </p:cNvPr>
          <p:cNvCxnSpPr>
            <a:cxnSpLocks/>
          </p:cNvCxnSpPr>
          <p:nvPr/>
        </p:nvCxnSpPr>
        <p:spPr>
          <a:xfrm>
            <a:off x="3721828" y="4473239"/>
            <a:ext cx="5493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877EDFF-47A2-4391-0200-789E4F322B21}"/>
              </a:ext>
            </a:extLst>
          </p:cNvPr>
          <p:cNvCxnSpPr>
            <a:cxnSpLocks/>
          </p:cNvCxnSpPr>
          <p:nvPr/>
        </p:nvCxnSpPr>
        <p:spPr>
          <a:xfrm flipV="1">
            <a:off x="7766892" y="3161841"/>
            <a:ext cx="793214" cy="1123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DB44F2E1-FE74-1926-2F6C-36A0D4D9833C}"/>
              </a:ext>
            </a:extLst>
          </p:cNvPr>
          <p:cNvCxnSpPr>
            <a:cxnSpLocks/>
          </p:cNvCxnSpPr>
          <p:nvPr/>
        </p:nvCxnSpPr>
        <p:spPr>
          <a:xfrm>
            <a:off x="7766892" y="4620895"/>
            <a:ext cx="793214" cy="1030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6CF2FCB-634A-19F3-9373-3B7555036548}"/>
              </a:ext>
            </a:extLst>
          </p:cNvPr>
          <p:cNvSpPr txBox="1"/>
          <p:nvPr/>
        </p:nvSpPr>
        <p:spPr>
          <a:xfrm>
            <a:off x="8937925" y="3906711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text texture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4333719-4913-EE80-5C33-E67F8DDF9D29}"/>
              </a:ext>
            </a:extLst>
          </p:cNvPr>
          <p:cNvSpPr txBox="1"/>
          <p:nvPr/>
        </p:nvSpPr>
        <p:spPr>
          <a:xfrm>
            <a:off x="8846329" y="6357656"/>
            <a:ext cx="146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other texture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03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4D3FC-AF1B-4D30-8BC9-088B99ED4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DD075B-9194-4783-DD32-189F7C49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Application to Deepfake text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4D3B74-2B8E-5932-CE2F-BD8B5D09A5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4F95DC1-B491-C9C1-C98D-B91851A8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ED88172-2EFA-B217-7D0F-B5E50C4D02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52987"/>
            <a:ext cx="11125200" cy="992142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kumimoji="1" lang="en" altLang="ja-JP" dirty="0"/>
              <a:t>Sort patches by texture complexity</a:t>
            </a:r>
            <a:endParaRPr kumimoji="1" lang="en-US" altLang="ja-JP" dirty="0"/>
          </a:p>
          <a:p>
            <a:pPr marL="342900" indent="-342900" algn="l">
              <a:buFont typeface="Wingdings" pitchFamily="2" charset="2"/>
              <a:buChar char="Ø"/>
            </a:pPr>
            <a:r>
              <a:rPr kumimoji="1" lang="en" altLang="ja-JP" dirty="0"/>
              <a:t>Arranged from top left to bottom right</a:t>
            </a:r>
            <a:endParaRPr kumimoji="1" lang="ja-JP" altLang="en-US"/>
          </a:p>
        </p:txBody>
      </p:sp>
      <p:pic>
        <p:nvPicPr>
          <p:cNvPr id="6" name="図 5" descr="建物の前に並んでいる&#10;&#10;低い精度で自動的に生成された説明">
            <a:extLst>
              <a:ext uri="{FF2B5EF4-FFF2-40B4-BE49-F238E27FC236}">
                <a16:creationId xmlns:a16="http://schemas.microsoft.com/office/drawing/2014/main" id="{60513191-E13D-F9A7-F865-2EA6BFAD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92" y="4520082"/>
            <a:ext cx="1968586" cy="1968586"/>
          </a:xfrm>
          <a:prstGeom prst="rect">
            <a:avLst/>
          </a:prstGeom>
        </p:spPr>
      </p:pic>
      <p:pic>
        <p:nvPicPr>
          <p:cNvPr id="7" name="図 6" descr="衣料, ブルー が含まれている画像&#10;&#10;自動的に生成された説明">
            <a:extLst>
              <a:ext uri="{FF2B5EF4-FFF2-40B4-BE49-F238E27FC236}">
                <a16:creationId xmlns:a16="http://schemas.microsoft.com/office/drawing/2014/main" id="{50249C4B-D4D2-B509-DAB1-0D3BAED0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" y="4520082"/>
            <a:ext cx="1968586" cy="196858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D0C05D-A629-80E3-A175-E0B5EBEE82C1}"/>
              </a:ext>
            </a:extLst>
          </p:cNvPr>
          <p:cNvSpPr txBox="1"/>
          <p:nvPr/>
        </p:nvSpPr>
        <p:spPr>
          <a:xfrm>
            <a:off x="962954" y="6500253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text texture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DA7848-5EC2-F6A0-E271-F2F50842757B}"/>
              </a:ext>
            </a:extLst>
          </p:cNvPr>
          <p:cNvSpPr txBox="1"/>
          <p:nvPr/>
        </p:nvSpPr>
        <p:spPr>
          <a:xfrm>
            <a:off x="3475183" y="6488668"/>
            <a:ext cx="146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other texture</a:t>
            </a:r>
            <a:endParaRPr kumimoji="1" lang="ja-JP" altLang="en-US"/>
          </a:p>
        </p:txBody>
      </p:sp>
      <p:pic>
        <p:nvPicPr>
          <p:cNvPr id="11" name="図 10" descr="テキスト&#10;&#10;自動的に生成された説明">
            <a:extLst>
              <a:ext uri="{FF2B5EF4-FFF2-40B4-BE49-F238E27FC236}">
                <a16:creationId xmlns:a16="http://schemas.microsoft.com/office/drawing/2014/main" id="{AFDE0093-3C1D-CD2C-7302-FF7D3F7AD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71" y="4643825"/>
            <a:ext cx="5822950" cy="164601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6761E77-3F63-EE37-E981-4F5367426675}"/>
              </a:ext>
            </a:extLst>
          </p:cNvPr>
          <p:cNvSpPr txBox="1"/>
          <p:nvPr/>
        </p:nvSpPr>
        <p:spPr>
          <a:xfrm>
            <a:off x="618067" y="1873074"/>
            <a:ext cx="11063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" altLang="ja-JP" dirty="0"/>
              <a:t>Choose both with high texture complexity</a:t>
            </a:r>
            <a:endParaRPr kumimoji="1" lang="en-US" altLang="ja-JP" dirty="0"/>
          </a:p>
          <a:p>
            <a:r>
              <a:rPr kumimoji="1" lang="en-US" altLang="ja-JP" dirty="0"/>
              <a:t>	</a:t>
            </a:r>
            <a:r>
              <a:rPr kumimoji="1" lang="ja-JP" altLang="en-US"/>
              <a:t>→</a:t>
            </a:r>
            <a:r>
              <a:rPr kumimoji="1" lang="en" altLang="ja-JP" dirty="0"/>
              <a:t> Comparing the high-frequency regions of natural images with those rendered by a generative model</a:t>
            </a:r>
            <a:endParaRPr kumimoji="1" lang="en-US" altLang="ja-JP" dirty="0"/>
          </a:p>
          <a:p>
            <a:endParaRPr kumimoji="1" lang="en-US" altLang="ja-JP" dirty="0"/>
          </a:p>
          <a:p>
            <a:pPr marL="342900" indent="-342900">
              <a:buFont typeface="+mj-lt"/>
              <a:buAutoNum type="arabicPeriod" startAt="2"/>
            </a:pPr>
            <a:r>
              <a:rPr kumimoji="1" lang="en-US" altLang="ja-JP" dirty="0"/>
              <a:t>Select text textures in order of complexity, other textures in order of least complexity.</a:t>
            </a:r>
          </a:p>
          <a:p>
            <a:r>
              <a:rPr kumimoji="1" lang="en-US" altLang="ja-JP" dirty="0"/>
              <a:t>	</a:t>
            </a:r>
            <a:r>
              <a:rPr kumimoji="1" lang="ja-JP" altLang="en-US"/>
              <a:t>→</a:t>
            </a:r>
            <a:r>
              <a:rPr kumimoji="1" lang="en" altLang="ja-JP" dirty="0"/>
              <a:t> Comparing the low-frequency regions of natural images with the high-frequency regions drawn by a generative model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48EDC7F-5196-46C4-2A1B-B0C49E9A1591}"/>
              </a:ext>
            </a:extLst>
          </p:cNvPr>
          <p:cNvSpPr txBox="1"/>
          <p:nvPr/>
        </p:nvSpPr>
        <p:spPr>
          <a:xfrm>
            <a:off x="7705265" y="6289844"/>
            <a:ext cx="280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dirty="0"/>
              <a:t>Texture Complexity Formula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01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latin typeface="+mn-ea"/>
                <a:ea typeface="+mn-ea"/>
              </a:rPr>
              <a:t>Index</a:t>
            </a: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b="1" dirty="0">
                <a:latin typeface="+mn-ea"/>
              </a:rPr>
              <a:t>Introduction</a:t>
            </a:r>
          </a:p>
          <a:p>
            <a:r>
              <a:rPr lang="en" altLang="ja-JP" b="1" dirty="0">
                <a:latin typeface="+mn-ea"/>
              </a:rPr>
              <a:t>Previous content</a:t>
            </a:r>
            <a:endParaRPr lang="en-US" altLang="ja-JP" b="1" dirty="0">
              <a:latin typeface="+mn-ea"/>
            </a:endParaRPr>
          </a:p>
          <a:p>
            <a:r>
              <a:rPr lang="en" altLang="ja-JP" b="1" dirty="0">
                <a:latin typeface="+mn-ea"/>
              </a:rPr>
              <a:t>Today’s topic</a:t>
            </a:r>
            <a:endParaRPr lang="en-US" altLang="ja-JP" b="1" dirty="0">
              <a:latin typeface="+mn-ea"/>
            </a:endParaRPr>
          </a:p>
          <a:p>
            <a:r>
              <a:rPr lang="en" altLang="ja-JP" b="1" dirty="0">
                <a:latin typeface="+mn-ea"/>
              </a:rPr>
              <a:t>Conclusion</a:t>
            </a:r>
            <a:endParaRPr kumimoji="1" lang="en-US" altLang="ja-JP" b="1" dirty="0">
              <a:latin typeface="+mn-ea"/>
            </a:endParaRP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BCC54ADA-35DB-C622-1E93-B7B91627F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13" name="フッター プレースホルダー 12">
            <a:extLst>
              <a:ext uri="{FF2B5EF4-FFF2-40B4-BE49-F238E27FC236}">
                <a16:creationId xmlns:a16="http://schemas.microsoft.com/office/drawing/2014/main" id="{11EB1D97-2561-E8BC-E68E-20F46180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8144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AC35C-5F52-6C9A-BFF8-DFF6FED82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491993-C150-5197-F3CD-57C8F657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Application to Deepfake text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2428EB-C2AD-5374-E27A-279C29631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358E2F0-7864-FBB7-EFDE-D6C5B69D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D59A63-DC6B-36F4-E382-827DE93033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73625"/>
            <a:ext cx="11125200" cy="1351781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kumimoji="1" lang="en-US" altLang="ja-JP" dirty="0"/>
              <a:t>By using the high-pass filter proposed in SRM</a:t>
            </a:r>
            <a:r>
              <a:rPr kumimoji="1" lang="en-US" altLang="ja-JP" baseline="30000" dirty="0"/>
              <a:t>[3]</a:t>
            </a:r>
            <a:r>
              <a:rPr kumimoji="1" lang="en-US" altLang="ja-JP" dirty="0"/>
              <a:t>, semantic information is further suppressed and texture is further emphasized.</a:t>
            </a:r>
            <a:endParaRPr kumimoji="1" lang="ja-JP" altLang="en-US"/>
          </a:p>
        </p:txBody>
      </p:sp>
      <p:pic>
        <p:nvPicPr>
          <p:cNvPr id="11" name="図 10" descr="ダイアグラム, 設計図&#10;&#10;自動的に生成された説明">
            <a:extLst>
              <a:ext uri="{FF2B5EF4-FFF2-40B4-BE49-F238E27FC236}">
                <a16:creationId xmlns:a16="http://schemas.microsoft.com/office/drawing/2014/main" id="{F7A921EB-B403-641C-0581-1DA0EC2A8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715" y="2225406"/>
            <a:ext cx="1625600" cy="1625600"/>
          </a:xfrm>
          <a:prstGeom prst="rect">
            <a:avLst/>
          </a:prstGeom>
        </p:spPr>
      </p:pic>
      <p:pic>
        <p:nvPicPr>
          <p:cNvPr id="15" name="図 14" descr="建物の前に並んでいる&#10;&#10;低い精度で自動的に生成された説明">
            <a:extLst>
              <a:ext uri="{FF2B5EF4-FFF2-40B4-BE49-F238E27FC236}">
                <a16:creationId xmlns:a16="http://schemas.microsoft.com/office/drawing/2014/main" id="{1588BC51-85B7-7AAB-C097-B514A4C1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52" y="4687936"/>
            <a:ext cx="1625600" cy="1625600"/>
          </a:xfrm>
          <a:prstGeom prst="rect">
            <a:avLst/>
          </a:prstGeom>
        </p:spPr>
      </p:pic>
      <p:pic>
        <p:nvPicPr>
          <p:cNvPr id="17" name="図 16" descr="衣料, ブルー が含まれている画像&#10;&#10;自動的に生成された説明">
            <a:extLst>
              <a:ext uri="{FF2B5EF4-FFF2-40B4-BE49-F238E27FC236}">
                <a16:creationId xmlns:a16="http://schemas.microsoft.com/office/drawing/2014/main" id="{F0EF1054-A8D9-E58D-AFB8-DC1300F10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99" y="2225406"/>
            <a:ext cx="1625600" cy="1625600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1989289-3C4D-8047-6554-41457AABDBF2}"/>
              </a:ext>
            </a:extLst>
          </p:cNvPr>
          <p:cNvSpPr txBox="1"/>
          <p:nvPr/>
        </p:nvSpPr>
        <p:spPr>
          <a:xfrm>
            <a:off x="917646" y="3851823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text texture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4D67B65-B400-CF8D-0E33-51F03431912F}"/>
              </a:ext>
            </a:extLst>
          </p:cNvPr>
          <p:cNvSpPr txBox="1"/>
          <p:nvPr/>
        </p:nvSpPr>
        <p:spPr>
          <a:xfrm>
            <a:off x="826050" y="6302768"/>
            <a:ext cx="146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other texture</a:t>
            </a:r>
            <a:endParaRPr kumimoji="1" lang="ja-JP" altLang="en-US"/>
          </a:p>
        </p:txBody>
      </p:sp>
      <p:pic>
        <p:nvPicPr>
          <p:cNvPr id="6" name="図 5" descr="ダイアグラム, 設計図&#10;&#10;自動的に生成された説明">
            <a:extLst>
              <a:ext uri="{FF2B5EF4-FFF2-40B4-BE49-F238E27FC236}">
                <a16:creationId xmlns:a16="http://schemas.microsoft.com/office/drawing/2014/main" id="{A1E00D16-43B7-E75D-16C3-AD4E18C9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115" y="2377806"/>
            <a:ext cx="1625600" cy="1625600"/>
          </a:xfrm>
          <a:prstGeom prst="rect">
            <a:avLst/>
          </a:prstGeom>
        </p:spPr>
      </p:pic>
      <p:pic>
        <p:nvPicPr>
          <p:cNvPr id="7" name="図 6" descr="ダイアグラム, 設計図&#10;&#10;自動的に生成された説明">
            <a:extLst>
              <a:ext uri="{FF2B5EF4-FFF2-40B4-BE49-F238E27FC236}">
                <a16:creationId xmlns:a16="http://schemas.microsoft.com/office/drawing/2014/main" id="{F75133AE-7932-5761-64DA-4504DFA6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15" y="2530206"/>
            <a:ext cx="1625600" cy="1625600"/>
          </a:xfrm>
          <a:prstGeom prst="rect">
            <a:avLst/>
          </a:prstGeom>
        </p:spPr>
      </p:pic>
      <p:pic>
        <p:nvPicPr>
          <p:cNvPr id="8" name="図 7" descr="ダイアグラム, 設計図&#10;&#10;自動的に生成された説明">
            <a:extLst>
              <a:ext uri="{FF2B5EF4-FFF2-40B4-BE49-F238E27FC236}">
                <a16:creationId xmlns:a16="http://schemas.microsoft.com/office/drawing/2014/main" id="{0ADFEEBC-C994-E437-DE88-85B10A15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115" y="4696199"/>
            <a:ext cx="1625600" cy="1625600"/>
          </a:xfrm>
          <a:prstGeom prst="rect">
            <a:avLst/>
          </a:prstGeom>
        </p:spPr>
      </p:pic>
      <p:pic>
        <p:nvPicPr>
          <p:cNvPr id="10" name="図 9" descr="ダイアグラム, 設計図&#10;&#10;自動的に生成された説明">
            <a:extLst>
              <a:ext uri="{FF2B5EF4-FFF2-40B4-BE49-F238E27FC236}">
                <a16:creationId xmlns:a16="http://schemas.microsoft.com/office/drawing/2014/main" id="{1CB2F864-9F32-6A3D-8D87-41BD5870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15" y="4848599"/>
            <a:ext cx="1625600" cy="1625600"/>
          </a:xfrm>
          <a:prstGeom prst="rect">
            <a:avLst/>
          </a:prstGeom>
        </p:spPr>
      </p:pic>
      <p:pic>
        <p:nvPicPr>
          <p:cNvPr id="12" name="図 11" descr="ダイアグラム, 設計図&#10;&#10;自動的に生成された説明">
            <a:extLst>
              <a:ext uri="{FF2B5EF4-FFF2-40B4-BE49-F238E27FC236}">
                <a16:creationId xmlns:a16="http://schemas.microsoft.com/office/drawing/2014/main" id="{21710412-0C88-6A1A-4E05-7B001233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15" y="5000999"/>
            <a:ext cx="1625600" cy="1625600"/>
          </a:xfrm>
          <a:prstGeom prst="rect">
            <a:avLst/>
          </a:prstGeom>
        </p:spPr>
      </p:pic>
      <p:pic>
        <p:nvPicPr>
          <p:cNvPr id="16" name="図 15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794D0497-8B56-1016-5356-E222494E4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80" y="2381025"/>
            <a:ext cx="3193355" cy="3613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E357A8-3150-1207-6F64-BFFECBCC1BA0}"/>
              </a:ext>
            </a:extLst>
          </p:cNvPr>
          <p:cNvSpPr txBox="1"/>
          <p:nvPr/>
        </p:nvSpPr>
        <p:spPr>
          <a:xfrm>
            <a:off x="4081602" y="6154672"/>
            <a:ext cx="201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dirty="0"/>
              <a:t>High-pass filter</a:t>
            </a:r>
            <a:r>
              <a:rPr kumimoji="1" lang="en-US" altLang="ja-JP" dirty="0"/>
              <a:t>×30</a:t>
            </a:r>
            <a:endParaRPr kumimoji="1" lang="ja-JP" altLang="en-US"/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0F52D10-735E-40B4-5E6B-BE1BE48D17B1}"/>
              </a:ext>
            </a:extLst>
          </p:cNvPr>
          <p:cNvSpPr/>
          <p:nvPr/>
        </p:nvSpPr>
        <p:spPr>
          <a:xfrm>
            <a:off x="2701565" y="4221155"/>
            <a:ext cx="577702" cy="3083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474FEDE8-D870-8BC6-D718-3BB31BA1465F}"/>
              </a:ext>
            </a:extLst>
          </p:cNvPr>
          <p:cNvSpPr/>
          <p:nvPr/>
        </p:nvSpPr>
        <p:spPr>
          <a:xfrm>
            <a:off x="7120467" y="4221155"/>
            <a:ext cx="577702" cy="3083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4B7DD86-FBAC-45A0-893C-BFCCC4B29C83}"/>
              </a:ext>
            </a:extLst>
          </p:cNvPr>
          <p:cNvSpPr txBox="1"/>
          <p:nvPr/>
        </p:nvSpPr>
        <p:spPr>
          <a:xfrm>
            <a:off x="8352511" y="4092737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text texture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53D6E66-54A9-397B-353C-0CB6ABDBAEE3}"/>
              </a:ext>
            </a:extLst>
          </p:cNvPr>
          <p:cNvSpPr txBox="1"/>
          <p:nvPr/>
        </p:nvSpPr>
        <p:spPr>
          <a:xfrm>
            <a:off x="8260915" y="6543682"/>
            <a:ext cx="146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other texture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15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DBFB4-D74C-D4C9-BCF1-CC8F4830C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4BF898-BBEE-C73B-FE8A-C7E7224E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Application to Deepfake text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02C7285-78D5-2EC3-FCAC-CDA7E896D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12BDEB-78CD-C117-7721-F99F7176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F6A6C11-8ACE-FAFD-D965-14E8B37C9F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70925"/>
            <a:ext cx="11125200" cy="112702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The texture patches passed through the high-pass filter are classified as real or fake by simple multiple convolution layers.</a:t>
            </a:r>
            <a:endParaRPr lang="en-US" altLang="ja-JP" dirty="0"/>
          </a:p>
        </p:txBody>
      </p:sp>
      <p:pic>
        <p:nvPicPr>
          <p:cNvPr id="11" name="図 10" descr="ダイアグラム, 設計図&#10;&#10;自動的に生成された説明">
            <a:extLst>
              <a:ext uri="{FF2B5EF4-FFF2-40B4-BE49-F238E27FC236}">
                <a16:creationId xmlns:a16="http://schemas.microsoft.com/office/drawing/2014/main" id="{4E9FF587-04C2-02EB-B54E-E0622FBD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67" y="1968667"/>
            <a:ext cx="1625600" cy="1625600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37446B-8A98-8654-A120-BEB4DB517095}"/>
              </a:ext>
            </a:extLst>
          </p:cNvPr>
          <p:cNvSpPr txBox="1"/>
          <p:nvPr/>
        </p:nvSpPr>
        <p:spPr>
          <a:xfrm>
            <a:off x="2130567" y="3869789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text texture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254D64A-BF7A-73FB-C078-6055A0A8EB00}"/>
              </a:ext>
            </a:extLst>
          </p:cNvPr>
          <p:cNvSpPr txBox="1"/>
          <p:nvPr/>
        </p:nvSpPr>
        <p:spPr>
          <a:xfrm>
            <a:off x="2130567" y="6291777"/>
            <a:ext cx="146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other texture</a:t>
            </a:r>
            <a:endParaRPr kumimoji="1" lang="ja-JP" altLang="en-US"/>
          </a:p>
        </p:txBody>
      </p:sp>
      <p:pic>
        <p:nvPicPr>
          <p:cNvPr id="6" name="図 5" descr="ダイアグラム, 設計図&#10;&#10;自動的に生成された説明">
            <a:extLst>
              <a:ext uri="{FF2B5EF4-FFF2-40B4-BE49-F238E27FC236}">
                <a16:creationId xmlns:a16="http://schemas.microsoft.com/office/drawing/2014/main" id="{D30AA8FE-25B7-82C8-B34B-5C87041B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67" y="2121067"/>
            <a:ext cx="1625600" cy="1625600"/>
          </a:xfrm>
          <a:prstGeom prst="rect">
            <a:avLst/>
          </a:prstGeom>
        </p:spPr>
      </p:pic>
      <p:pic>
        <p:nvPicPr>
          <p:cNvPr id="7" name="図 6" descr="ダイアグラム, 設計図&#10;&#10;自動的に生成された説明">
            <a:extLst>
              <a:ext uri="{FF2B5EF4-FFF2-40B4-BE49-F238E27FC236}">
                <a16:creationId xmlns:a16="http://schemas.microsoft.com/office/drawing/2014/main" id="{1E2AAABE-ED08-D1DD-959E-C1D20FE7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67" y="2273467"/>
            <a:ext cx="1625600" cy="1625600"/>
          </a:xfrm>
          <a:prstGeom prst="rect">
            <a:avLst/>
          </a:prstGeom>
        </p:spPr>
      </p:pic>
      <p:pic>
        <p:nvPicPr>
          <p:cNvPr id="8" name="図 7" descr="ダイアグラム, 設計図&#10;&#10;自動的に生成された説明">
            <a:extLst>
              <a:ext uri="{FF2B5EF4-FFF2-40B4-BE49-F238E27FC236}">
                <a16:creationId xmlns:a16="http://schemas.microsoft.com/office/drawing/2014/main" id="{5235D2E6-6561-54D1-A783-314E0C8B6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67" y="4439460"/>
            <a:ext cx="1625600" cy="1625600"/>
          </a:xfrm>
          <a:prstGeom prst="rect">
            <a:avLst/>
          </a:prstGeom>
        </p:spPr>
      </p:pic>
      <p:pic>
        <p:nvPicPr>
          <p:cNvPr id="10" name="図 9" descr="ダイアグラム, 設計図&#10;&#10;自動的に生成された説明">
            <a:extLst>
              <a:ext uri="{FF2B5EF4-FFF2-40B4-BE49-F238E27FC236}">
                <a16:creationId xmlns:a16="http://schemas.microsoft.com/office/drawing/2014/main" id="{E6F90EE7-B87F-F2E1-DDCF-53EFE717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67" y="4591860"/>
            <a:ext cx="1625600" cy="1625600"/>
          </a:xfrm>
          <a:prstGeom prst="rect">
            <a:avLst/>
          </a:prstGeom>
        </p:spPr>
      </p:pic>
      <p:pic>
        <p:nvPicPr>
          <p:cNvPr id="12" name="図 11" descr="ダイアグラム, 設計図&#10;&#10;自動的に生成された説明">
            <a:extLst>
              <a:ext uri="{FF2B5EF4-FFF2-40B4-BE49-F238E27FC236}">
                <a16:creationId xmlns:a16="http://schemas.microsoft.com/office/drawing/2014/main" id="{6CD05BC6-74C3-A071-7E81-26F1202F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67" y="4744260"/>
            <a:ext cx="1625600" cy="1625600"/>
          </a:xfrm>
          <a:prstGeom prst="rect">
            <a:avLst/>
          </a:prstGeom>
        </p:spPr>
      </p:pic>
      <p:pic>
        <p:nvPicPr>
          <p:cNvPr id="9" name="図 8" descr="QR コード&#10;&#10;自動的に生成された説明">
            <a:extLst>
              <a:ext uri="{FF2B5EF4-FFF2-40B4-BE49-F238E27FC236}">
                <a16:creationId xmlns:a16="http://schemas.microsoft.com/office/drawing/2014/main" id="{2AC638E2-5BE0-2940-2A94-10D972B8F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66" t="-206" r="-124" b="25189"/>
          <a:stretch/>
        </p:blipFill>
        <p:spPr>
          <a:xfrm>
            <a:off x="3996433" y="2396392"/>
            <a:ext cx="5994067" cy="414729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F3760FC-41E8-2EFC-1FFE-89E6786F5F71}"/>
              </a:ext>
            </a:extLst>
          </p:cNvPr>
          <p:cNvSpPr/>
          <p:nvPr/>
        </p:nvSpPr>
        <p:spPr>
          <a:xfrm>
            <a:off x="3996433" y="6312193"/>
            <a:ext cx="2038121" cy="348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7095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A6757-2324-3DAD-67E0-43600C34A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B02A3-99B5-757A-7640-ED0202ED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Overall view of the model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DDECB6-097A-850A-46E8-97CD3B735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C7CBB8-9ADA-973B-A6CA-A718CEC8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C5A3E28-55DD-6BBE-FF01-844FB20698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033093"/>
            <a:ext cx="11125200" cy="1198557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kumimoji="1" lang="en-US" altLang="ja-JP" dirty="0"/>
              <a:t>Comparing the generalization performance of ResNet50 and PatchCraft using a newly created dataset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kumimoji="1" lang="en-US" altLang="ja-JP" dirty="0"/>
              <a:t>Input into PatchCraft with fake text area specified</a:t>
            </a:r>
          </a:p>
        </p:txBody>
      </p:sp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20F49F9F-9223-AD2B-B9CD-697759102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92" b="15676"/>
          <a:stretch/>
        </p:blipFill>
        <p:spPr>
          <a:xfrm>
            <a:off x="156218" y="2260279"/>
            <a:ext cx="11879564" cy="3940823"/>
          </a:xfrm>
          <a:prstGeom prst="rect">
            <a:avLst/>
          </a:prstGeom>
        </p:spPr>
      </p:pic>
      <p:pic>
        <p:nvPicPr>
          <p:cNvPr id="7" name="図 6" descr="レンガの壁に掛けられた看板&#10;&#10;自動的に生成された説明">
            <a:extLst>
              <a:ext uri="{FF2B5EF4-FFF2-40B4-BE49-F238E27FC236}">
                <a16:creationId xmlns:a16="http://schemas.microsoft.com/office/drawing/2014/main" id="{B7FFC761-F776-EE63-897A-1905E4D4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7" y="2816822"/>
            <a:ext cx="1537385" cy="2049847"/>
          </a:xfrm>
          <a:prstGeom prst="rect">
            <a:avLst/>
          </a:prstGeom>
        </p:spPr>
      </p:pic>
      <p:pic>
        <p:nvPicPr>
          <p:cNvPr id="8" name="図 7" descr="建物の前に並んでいる&#10;&#10;低い精度で自動的に生成された説明">
            <a:extLst>
              <a:ext uri="{FF2B5EF4-FFF2-40B4-BE49-F238E27FC236}">
                <a16:creationId xmlns:a16="http://schemas.microsoft.com/office/drawing/2014/main" id="{D8D0BAD5-5DCF-ECA9-D3FE-0AA164A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57" y="4163746"/>
            <a:ext cx="1337388" cy="1337388"/>
          </a:xfrm>
          <a:prstGeom prst="rect">
            <a:avLst/>
          </a:prstGeom>
        </p:spPr>
      </p:pic>
      <p:pic>
        <p:nvPicPr>
          <p:cNvPr id="9" name="図 8" descr="衣料, ブルー が含まれている画像&#10;&#10;自動的に生成された説明">
            <a:extLst>
              <a:ext uri="{FF2B5EF4-FFF2-40B4-BE49-F238E27FC236}">
                <a16:creationId xmlns:a16="http://schemas.microsoft.com/office/drawing/2014/main" id="{33572DF1-FAAE-16A3-217A-EF9091E14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657" y="2473211"/>
            <a:ext cx="1337388" cy="133738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725168-6DBF-9CA7-F21D-C44E61FCAB58}"/>
              </a:ext>
            </a:extLst>
          </p:cNvPr>
          <p:cNvSpPr/>
          <p:nvPr/>
        </p:nvSpPr>
        <p:spPr>
          <a:xfrm>
            <a:off x="618067" y="3591021"/>
            <a:ext cx="790319" cy="3573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61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D3868-31DA-1135-1BEF-996E0D1A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DDB89470-FD0A-0744-3621-50BB4002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Previous experimental results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8E6F5C8-9111-A11B-48A5-EA4B7AFC3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C31F46-C7FD-BE9B-E96F-0AC8CA9B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1ADDA4B-F27C-62C1-5227-C861325E4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57795"/>
            <a:ext cx="11125200" cy="95090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All training is done using DiffSTE datasets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Generalization performance superior to ResNet50</a:t>
            </a:r>
            <a:endParaRPr lang="ja-JP" altLang="en-US"/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584BEED9-8860-E40E-4BB6-F9DB999145BC}"/>
              </a:ext>
            </a:extLst>
          </p:cNvPr>
          <p:cNvGraphicFramePr>
            <a:graphicFrameLocks noGrp="1"/>
          </p:cNvGraphicFramePr>
          <p:nvPr/>
        </p:nvGraphicFramePr>
        <p:xfrm>
          <a:off x="448736" y="2965058"/>
          <a:ext cx="11294531" cy="30053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639">
                  <a:extLst>
                    <a:ext uri="{9D8B030D-6E8A-4147-A177-3AD203B41FA5}">
                      <a16:colId xmlns:a16="http://schemas.microsoft.com/office/drawing/2014/main" val="1089630033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1144251259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3806775387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882641984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4040652985"/>
                    </a:ext>
                  </a:extLst>
                </a:gridCol>
              </a:tblGrid>
              <a:tr h="1034760">
                <a:tc>
                  <a:txBody>
                    <a:bodyPr/>
                    <a:lstStyle/>
                    <a:p>
                      <a:pPr algn="ctr"/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DiffSTE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err="1"/>
                        <a:t>TextDiffuser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err="1"/>
                        <a:t>UDiffText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Average</a:t>
                      </a:r>
                      <a:endParaRPr kumimoji="1" lang="ja-JP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942101"/>
                  </a:ext>
                </a:extLst>
              </a:tr>
              <a:tr h="985286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dirty="0"/>
                        <a:t>ResNet50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92.3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77.4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90.6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86.8</a:t>
                      </a:r>
                      <a:endParaRPr kumimoji="1" lang="ja-JP" alt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00701"/>
                  </a:ext>
                </a:extLst>
              </a:tr>
              <a:tr h="98528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PatchCraft*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 dirty="0"/>
                        <a:t>98.1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 dirty="0"/>
                        <a:t>92.3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 dirty="0"/>
                        <a:t>96.1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 dirty="0"/>
                        <a:t>95.5</a:t>
                      </a:r>
                      <a:endParaRPr kumimoji="1" lang="ja-JP" alt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65535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CA23CD6-1DDD-7550-49CA-B9A4AD247578}"/>
              </a:ext>
            </a:extLst>
          </p:cNvPr>
          <p:cNvSpPr txBox="1"/>
          <p:nvPr/>
        </p:nvSpPr>
        <p:spPr>
          <a:xfrm>
            <a:off x="9810938" y="2577932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Average Precision </a:t>
            </a:r>
            <a:r>
              <a:rPr kumimoji="1" lang="ja-JP" altLang="en-US"/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875126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ja-JP" b="1" dirty="0">
                <a:latin typeface="+mn-ea"/>
                <a:ea typeface="+mn-ea"/>
              </a:rPr>
              <a:t>Today‘s topic</a:t>
            </a: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lang="en-US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Introduction</a:t>
            </a:r>
          </a:p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lang="en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Previous content</a:t>
            </a:r>
          </a:p>
          <a:p>
            <a:r>
              <a:rPr lang="en" altLang="ja-JP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Today’s topic</a:t>
            </a:r>
          </a:p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kumimoji="1" lang="en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Conclusion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BCC54ADA-35DB-C622-1E93-B7B91627F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13" name="フッター プレースホルダー 12">
            <a:extLst>
              <a:ext uri="{FF2B5EF4-FFF2-40B4-BE49-F238E27FC236}">
                <a16:creationId xmlns:a16="http://schemas.microsoft.com/office/drawing/2014/main" id="{11EB1D97-2561-E8BC-E68E-20F46180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1322371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C9600-A6E3-90F2-9C07-D8CB02166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42D686-56A2-FAAE-9B91-561724A6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topic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C135B55-EE67-79D3-124F-3EDC20359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C961D7-A44F-584F-35C0-60C8B293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D891FE0-09CA-8FC0-2E0F-3C05BAC263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303283"/>
            <a:ext cx="11125200" cy="2424655"/>
          </a:xfrm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kumimoji="1" lang="en-US" altLang="ja-JP" sz="2400" dirty="0"/>
              <a:t>Investigating the generalization performance of detectors using PatchCraft</a:t>
            </a:r>
          </a:p>
          <a:p>
            <a:pPr marL="457200" indent="-457200" algn="l">
              <a:buFont typeface="Wingdings" pitchFamily="2" charset="2"/>
              <a:buChar char="Ø"/>
            </a:pPr>
            <a:endParaRPr kumimoji="1" lang="en-US" altLang="ja-JP" sz="2000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dirty="0"/>
              <a:t>Attention area analysis using </a:t>
            </a:r>
            <a:r>
              <a:rPr kumimoji="1" lang="en-US" altLang="ja-JP" dirty="0" err="1"/>
              <a:t>GradCAM</a:t>
            </a:r>
            <a:endParaRPr kumimoji="1" lang="en-US" altLang="ja-JP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dirty="0" err="1"/>
              <a:t>Smash&amp;Construct</a:t>
            </a:r>
            <a:r>
              <a:rPr kumimoji="1" lang="en-US" altLang="ja-JP" dirty="0"/>
              <a:t> ablation experiment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dirty="0"/>
              <a:t>Comparative experiments with different model structures</a:t>
            </a:r>
            <a:endParaRPr kumimoji="1"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0430FE-D09B-E631-EFBC-8ABD089C8B1C}"/>
              </a:ext>
            </a:extLst>
          </p:cNvPr>
          <p:cNvSpPr txBox="1"/>
          <p:nvPr/>
        </p:nvSpPr>
        <p:spPr>
          <a:xfrm>
            <a:off x="2298599" y="4631698"/>
            <a:ext cx="6961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" altLang="ja-JP" sz="2400" dirty="0">
                <a:solidFill>
                  <a:schemeClr val="tx2"/>
                </a:solidFill>
              </a:rPr>
              <a:t>Why is it possible to demonstrate high generalization performance?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" altLang="ja-JP" sz="2400" dirty="0"/>
              <a:t>What elements are important?</a:t>
            </a:r>
            <a:endParaRPr kumimoji="1" lang="en-US" altLang="ja-JP" sz="2400" dirty="0">
              <a:solidFill>
                <a:schemeClr val="tx2"/>
              </a:solidFill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105A0BD1-0AD7-B5ED-A285-1AC03C5B024D}"/>
              </a:ext>
            </a:extLst>
          </p:cNvPr>
          <p:cNvSpPr/>
          <p:nvPr/>
        </p:nvSpPr>
        <p:spPr>
          <a:xfrm>
            <a:off x="2117763" y="4477142"/>
            <a:ext cx="7304252" cy="146143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396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204F63-C5B8-6BBD-617E-51ADF317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Attention area analysis using </a:t>
            </a:r>
            <a:r>
              <a:rPr kumimoji="1" lang="en-US" altLang="ja-JP" dirty="0" err="1"/>
              <a:t>GradCam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E18DA6E-EFC1-CDE4-F6B5-5A18D9133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CFDB031-5145-5B83-3396-65C7DD376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D0A6D39B-7F89-DCBB-A8DC-EE4934F4BE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769093"/>
            <a:ext cx="11125200" cy="71913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Output as a heat map which parts of the image have a large influence on the model output</a:t>
            </a:r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12C66F0-C1EA-FE26-F3AB-397428D10799}"/>
              </a:ext>
            </a:extLst>
          </p:cNvPr>
          <p:cNvCxnSpPr>
            <a:cxnSpLocks/>
          </p:cNvCxnSpPr>
          <p:nvPr/>
        </p:nvCxnSpPr>
        <p:spPr>
          <a:xfrm flipV="1">
            <a:off x="5826586" y="1488230"/>
            <a:ext cx="0" cy="5226109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8CC4FC-9219-940E-FD71-E0FD4F7B2707}"/>
              </a:ext>
            </a:extLst>
          </p:cNvPr>
          <p:cNvSpPr txBox="1"/>
          <p:nvPr/>
        </p:nvSpPr>
        <p:spPr>
          <a:xfrm>
            <a:off x="1732110" y="6529673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True positive example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09891A-ECEA-A7B0-361A-7637265DB6DB}"/>
              </a:ext>
            </a:extLst>
          </p:cNvPr>
          <p:cNvSpPr txBox="1"/>
          <p:nvPr/>
        </p:nvSpPr>
        <p:spPr>
          <a:xfrm>
            <a:off x="7940864" y="6499700"/>
            <a:ext cx="22845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" altLang="ja-JP"/>
              <a:t>False positive example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2249612-3EAA-4A55-6A0C-6EAD557B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7061" y="1428144"/>
            <a:ext cx="4988910" cy="249445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167F39B-0FE7-663B-9890-EB3A0F0F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5258" y="1428144"/>
            <a:ext cx="4988909" cy="249445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29500D7-3CF7-8960-82E5-5407379669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15258" y="3999302"/>
            <a:ext cx="4988910" cy="249445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E340583-F600-5AB3-3B92-8A8EB92300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7062" y="3999302"/>
            <a:ext cx="4988909" cy="24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3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129A3-2F48-C634-651E-BCDED7954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AC7C2-9129-9BC6-6CEA-53DFE80F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Attention area analysis using </a:t>
            </a:r>
            <a:r>
              <a:rPr kumimoji="1" lang="en-US" altLang="ja-JP" dirty="0" err="1"/>
              <a:t>GradCam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A9DA0FD-EE09-78CF-A220-510824300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15CFE0-E5E4-B8DE-49A2-8C66BC804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42474AFC-4B0C-16B2-7EF8-04EE86E68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769093"/>
            <a:ext cx="11125200" cy="71913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Output as a heat map which parts of the image have a large influence on the model output</a:t>
            </a:r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6E51A47-0F85-9010-C2E2-994CC0859FE8}"/>
              </a:ext>
            </a:extLst>
          </p:cNvPr>
          <p:cNvCxnSpPr>
            <a:cxnSpLocks/>
          </p:cNvCxnSpPr>
          <p:nvPr/>
        </p:nvCxnSpPr>
        <p:spPr>
          <a:xfrm flipV="1">
            <a:off x="5826586" y="1488230"/>
            <a:ext cx="0" cy="5226109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FB6402-7D09-B0D1-2B89-4ACC3959C0EF}"/>
              </a:ext>
            </a:extLst>
          </p:cNvPr>
          <p:cNvSpPr txBox="1"/>
          <p:nvPr/>
        </p:nvSpPr>
        <p:spPr>
          <a:xfrm>
            <a:off x="1732110" y="6529673"/>
            <a:ext cx="22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True negative example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24C2D6-40AB-BD4E-D346-691E8D0DFE74}"/>
              </a:ext>
            </a:extLst>
          </p:cNvPr>
          <p:cNvSpPr txBox="1"/>
          <p:nvPr/>
        </p:nvSpPr>
        <p:spPr>
          <a:xfrm>
            <a:off x="7940864" y="6499700"/>
            <a:ext cx="23486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" altLang="ja-JP"/>
              <a:t>False negative example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D528E7-CFE9-7814-8906-F28996C4A1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7061" y="1428144"/>
            <a:ext cx="4988910" cy="249445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BFCDCB4-35CB-4C73-EA6C-32E536A0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5258" y="1428144"/>
            <a:ext cx="4988908" cy="249445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6A15FAF-73FF-F3F7-A11C-984193D8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15258" y="3999302"/>
            <a:ext cx="4988910" cy="249445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EBC1112-095E-7EE0-995A-D60C7FF9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7062" y="3999302"/>
            <a:ext cx="4988908" cy="24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1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9B9936-A884-668A-F0FF-0B33A3C5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GradCAM</a:t>
            </a:r>
            <a:r>
              <a:rPr kumimoji="1" lang="en-US" altLang="ja-JP"/>
              <a:t>(ResNet50)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409F24A-7699-037C-E9B0-339B989B54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729E61F-BC2F-A2D9-94CD-15C164A0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FD7269C-E6C6-938C-5016-605696E939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711118"/>
            <a:ext cx="11125200" cy="88111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Output as a heat map which parts of the image have a large influence on the model output</a:t>
            </a:r>
            <a:endParaRPr kumimoji="1" lang="ja-JP" altLang="en-US"/>
          </a:p>
        </p:txBody>
      </p:sp>
      <p:pic>
        <p:nvPicPr>
          <p:cNvPr id="7" name="図 6" descr="文字が書かれている&#10;&#10;自動的に生成された説明">
            <a:extLst>
              <a:ext uri="{FF2B5EF4-FFF2-40B4-BE49-F238E27FC236}">
                <a16:creationId xmlns:a16="http://schemas.microsoft.com/office/drawing/2014/main" id="{9B112978-D378-DA10-890F-FD335DA7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1592235"/>
            <a:ext cx="2133600" cy="2133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B636B91-5EE5-D317-D27B-0B166D1C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5520" y="3871812"/>
            <a:ext cx="2133600" cy="21336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201A817-D8B4-B7E6-1BF2-C291BC92FE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95886" y="3872664"/>
            <a:ext cx="2133600" cy="2133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ACB997-F62D-C1EA-BDA1-DE0D3C61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81493" y="1593087"/>
            <a:ext cx="2133600" cy="2133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A702338-3EEC-70A9-13D3-95E9ECBDC6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77466" y="3871812"/>
            <a:ext cx="2133600" cy="2133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C7AACF9-9E24-56BD-3195-2E031638A3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77466" y="1592235"/>
            <a:ext cx="2133600" cy="2133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7022A28-5254-94D4-5880-1F79F966A0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24054" y="1592235"/>
            <a:ext cx="2133600" cy="2133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78F8E3A-82B8-F575-08D2-A7F7B0D9B65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724054" y="3871812"/>
            <a:ext cx="2133600" cy="2133600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A074975-FF09-0FB9-8D56-ED0A40540782}"/>
              </a:ext>
            </a:extLst>
          </p:cNvPr>
          <p:cNvCxnSpPr>
            <a:cxnSpLocks/>
          </p:cNvCxnSpPr>
          <p:nvPr/>
        </p:nvCxnSpPr>
        <p:spPr>
          <a:xfrm flipV="1">
            <a:off x="8422640" y="1473200"/>
            <a:ext cx="0" cy="4866640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319C2A-EFAE-55AF-877A-6DA6BBF40132}"/>
              </a:ext>
            </a:extLst>
          </p:cNvPr>
          <p:cNvSpPr txBox="1"/>
          <p:nvPr/>
        </p:nvSpPr>
        <p:spPr>
          <a:xfrm>
            <a:off x="3383520" y="6039945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True positive example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80CF610-7B0C-1423-45CB-713E14A0E836}"/>
              </a:ext>
            </a:extLst>
          </p:cNvPr>
          <p:cNvSpPr txBox="1"/>
          <p:nvPr/>
        </p:nvSpPr>
        <p:spPr>
          <a:xfrm>
            <a:off x="8617560" y="6046217"/>
            <a:ext cx="22845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" altLang="ja-JP"/>
              <a:t>False positive example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526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086A9F-B299-0879-2EED-DE68991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 area analysis using </a:t>
            </a:r>
            <a:r>
              <a:rPr kumimoji="1" lang="en-US" altLang="ja-JP" dirty="0" err="1"/>
              <a:t>GradCam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C4D7307-9EED-DBA3-3D1B-0CB35DFCA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8CCF57C-2E88-83D5-DF7A-F7C9DE7D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7C522ED-250C-1AA8-15B2-CF532043E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069879"/>
            <a:ext cx="11125200" cy="181084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kumimoji="1" lang="en-US" altLang="ja-JP" dirty="0"/>
              <a:t>Compared to </a:t>
            </a:r>
            <a:r>
              <a:rPr kumimoji="1" lang="en-US" altLang="ja-JP" dirty="0" err="1"/>
              <a:t>ResNet</a:t>
            </a:r>
            <a:r>
              <a:rPr kumimoji="1" lang="en-US" altLang="ja-JP" dirty="0"/>
              <a:t>, it is difficult to know which part of the image is being focused on.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" altLang="ja-JP" dirty="0"/>
              <a:t>Are you often focusing on the entire image, and are you able to focus on fine textures by destroying global semantic information with Smash &amp; Construct?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kumimoji="1" lang="en-US" altLang="ja-JP" dirty="0"/>
              <a:t>Detecting deepfake regions using </a:t>
            </a:r>
            <a:r>
              <a:rPr kumimoji="1" lang="en-US" altLang="ja-JP" dirty="0" err="1"/>
              <a:t>GradCAM</a:t>
            </a:r>
            <a:r>
              <a:rPr kumimoji="1" lang="en-US" altLang="ja-JP" dirty="0"/>
              <a:t> is difficult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63F486E-2EA7-057D-8291-0F5D1084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169" y="5044685"/>
            <a:ext cx="2855310" cy="142765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90A471C-37E6-1CCE-F23D-F17BC07E7F19}"/>
              </a:ext>
            </a:extLst>
          </p:cNvPr>
          <p:cNvSpPr txBox="1"/>
          <p:nvPr/>
        </p:nvSpPr>
        <p:spPr>
          <a:xfrm>
            <a:off x="681481" y="6417703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True positive example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F2B5963-DBC1-F2AF-5E60-6B80A1C6EC15}"/>
              </a:ext>
            </a:extLst>
          </p:cNvPr>
          <p:cNvSpPr txBox="1"/>
          <p:nvPr/>
        </p:nvSpPr>
        <p:spPr>
          <a:xfrm>
            <a:off x="9476880" y="6422958"/>
            <a:ext cx="22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True negative example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7D00521-E876-DE8E-93B9-26365896A04C}"/>
              </a:ext>
            </a:extLst>
          </p:cNvPr>
          <p:cNvSpPr txBox="1"/>
          <p:nvPr/>
        </p:nvSpPr>
        <p:spPr>
          <a:xfrm>
            <a:off x="6570149" y="6422958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False positive example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0ED02-19AD-ADAF-5EA1-E37FC8B76443}"/>
              </a:ext>
            </a:extLst>
          </p:cNvPr>
          <p:cNvSpPr txBox="1"/>
          <p:nvPr/>
        </p:nvSpPr>
        <p:spPr>
          <a:xfrm>
            <a:off x="3464289" y="6420601"/>
            <a:ext cx="234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False negative example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0DE042D4-9B70-78EE-E9D6-D68EB09B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169" y="3510001"/>
            <a:ext cx="2855310" cy="1427655"/>
          </a:xfrm>
          <a:prstGeom prst="rect">
            <a:avLst/>
          </a:prstGeom>
        </p:spPr>
      </p:pic>
      <p:pic>
        <p:nvPicPr>
          <p:cNvPr id="21" name="図 20" descr="背景パター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FFC3F9A-345B-691F-150F-18AA16BFB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247" y="5059675"/>
            <a:ext cx="2855310" cy="1427655"/>
          </a:xfrm>
          <a:prstGeom prst="rect">
            <a:avLst/>
          </a:prstGeom>
        </p:spPr>
      </p:pic>
      <p:pic>
        <p:nvPicPr>
          <p:cNvPr id="23" name="図 22" descr="らくがき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B21147C-0E27-4BDB-D4F1-C76EACEDE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247" y="3510001"/>
            <a:ext cx="2855310" cy="142765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E7517F5-2375-9D12-AFDA-A1BD1A07B0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04750" y="5059675"/>
            <a:ext cx="2855310" cy="142765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A4474A2-A534-30BB-8044-1986055EAF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04750" y="3516958"/>
            <a:ext cx="2855310" cy="1427655"/>
          </a:xfrm>
          <a:prstGeom prst="rect">
            <a:avLst/>
          </a:prstGeom>
        </p:spPr>
      </p:pic>
      <p:pic>
        <p:nvPicPr>
          <p:cNvPr id="29" name="図 28" descr="建物, 記号, ストリート, 停止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7930C2E-5921-A9D6-9784-23C6630F3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7072" y="5049939"/>
            <a:ext cx="2855310" cy="1427655"/>
          </a:xfrm>
          <a:prstGeom prst="rect">
            <a:avLst/>
          </a:prstGeom>
        </p:spPr>
      </p:pic>
      <p:pic>
        <p:nvPicPr>
          <p:cNvPr id="31" name="図 30" descr="らくがき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515522D-8D4A-D007-9362-42BC32C74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071" y="3515255"/>
            <a:ext cx="2855310" cy="1427655"/>
          </a:xfrm>
          <a:prstGeom prst="rect">
            <a:avLst/>
          </a:prstGeom>
        </p:spPr>
      </p:pic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165E2C91-D3D5-A684-3C11-90CA2C1F96DA}"/>
              </a:ext>
            </a:extLst>
          </p:cNvPr>
          <p:cNvCxnSpPr>
            <a:cxnSpLocks/>
          </p:cNvCxnSpPr>
          <p:nvPr/>
        </p:nvCxnSpPr>
        <p:spPr>
          <a:xfrm flipV="1">
            <a:off x="6096000" y="3330138"/>
            <a:ext cx="0" cy="3450592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08677FD-644A-24EF-05BF-10673D068065}"/>
              </a:ext>
            </a:extLst>
          </p:cNvPr>
          <p:cNvSpPr txBox="1"/>
          <p:nvPr/>
        </p:nvSpPr>
        <p:spPr>
          <a:xfrm>
            <a:off x="2085957" y="3174125"/>
            <a:ext cx="16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Deepfake image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24211CE-C92E-C7E4-A7FE-B317453F706A}"/>
              </a:ext>
            </a:extLst>
          </p:cNvPr>
          <p:cNvSpPr txBox="1"/>
          <p:nvPr/>
        </p:nvSpPr>
        <p:spPr>
          <a:xfrm>
            <a:off x="8524650" y="3163614"/>
            <a:ext cx="120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Real image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464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latin typeface="+mn-ea"/>
                <a:ea typeface="+mn-ea"/>
              </a:rPr>
              <a:t>Introduction</a:t>
            </a: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Introduction</a:t>
            </a:r>
          </a:p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lang="en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Previous content</a:t>
            </a:r>
          </a:p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lang="en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Today’s topic</a:t>
            </a:r>
          </a:p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kumimoji="1" lang="en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Conclusion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08669E-3D6E-2EA9-768B-4B6E52852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39DC528E-EF8A-1856-ED6F-7467995E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2835593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A2F14-9FCC-2B47-1807-BB74E38A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A</a:t>
            </a:r>
            <a:r>
              <a:rPr kumimoji="1" lang="en-US" altLang="ja-JP" dirty="0"/>
              <a:t>blation experiment of </a:t>
            </a:r>
            <a:r>
              <a:rPr kumimoji="1" lang="en-US" altLang="ja-JP" dirty="0" err="1"/>
              <a:t>Smash&amp;Construct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7832B64-DA5F-9740-0E0E-B692FB57E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CD80E2-B504-2BFF-3E0C-48F94B07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F5BD003-F5B0-49EB-15B5-DE838C476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87331"/>
            <a:ext cx="11125200" cy="56979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kumimoji="1" lang="en-US" altLang="ja-JP" dirty="0"/>
              <a:t>Investigating which parts of the </a:t>
            </a:r>
            <a:r>
              <a:rPr kumimoji="1" lang="en-US" altLang="ja-JP" dirty="0" err="1"/>
              <a:t>Smash&amp;Construct</a:t>
            </a:r>
            <a:r>
              <a:rPr kumimoji="1" lang="en-US" altLang="ja-JP" dirty="0"/>
              <a:t> strategy are effective against deepfake text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B09CFC-E7E5-4F85-BB02-1F95B3029486}"/>
              </a:ext>
            </a:extLst>
          </p:cNvPr>
          <p:cNvSpPr txBox="1"/>
          <p:nvPr/>
        </p:nvSpPr>
        <p:spPr>
          <a:xfrm>
            <a:off x="761019" y="1716370"/>
            <a:ext cx="5479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" altLang="ja-JP" sz="2000" dirty="0"/>
              <a:t>high pass filter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Patch sampling from text part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sz="2000" dirty="0"/>
              <a:t>Sorting patches by texture complexity</a:t>
            </a:r>
            <a:endParaRPr kumimoji="1" lang="ja-JP" altLang="en-US" sz="200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1BC3654-E5AA-CD06-F324-2B40D8DE7B88}"/>
              </a:ext>
            </a:extLst>
          </p:cNvPr>
          <p:cNvSpPr/>
          <p:nvPr/>
        </p:nvSpPr>
        <p:spPr>
          <a:xfrm>
            <a:off x="618067" y="1634094"/>
            <a:ext cx="11125200" cy="118021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68C407-21AB-79FF-A3A7-93D15CF2FAD2}"/>
              </a:ext>
            </a:extLst>
          </p:cNvPr>
          <p:cNvSpPr txBox="1"/>
          <p:nvPr/>
        </p:nvSpPr>
        <p:spPr>
          <a:xfrm>
            <a:off x="6096000" y="1716370"/>
            <a:ext cx="5647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Should we focus on the high frequency range?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Should we pay attention to the text part?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Should patches be sorted?</a:t>
            </a:r>
            <a:endParaRPr kumimoji="1" lang="ja-JP" altLang="en-US" sz="200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833AB257-B56D-5F00-4FBC-603E8934F487}"/>
              </a:ext>
            </a:extLst>
          </p:cNvPr>
          <p:cNvSpPr/>
          <p:nvPr/>
        </p:nvSpPr>
        <p:spPr>
          <a:xfrm>
            <a:off x="5396831" y="2078973"/>
            <a:ext cx="602428" cy="2904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QR コード&#10;&#10;自動的に生成された説明">
            <a:extLst>
              <a:ext uri="{FF2B5EF4-FFF2-40B4-BE49-F238E27FC236}">
                <a16:creationId xmlns:a16="http://schemas.microsoft.com/office/drawing/2014/main" id="{79508F78-12C1-BDA6-8046-E6E2B3A78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92" b="15676"/>
          <a:stretch/>
        </p:blipFill>
        <p:spPr>
          <a:xfrm>
            <a:off x="156218" y="2839907"/>
            <a:ext cx="11879564" cy="3940823"/>
          </a:xfrm>
          <a:prstGeom prst="rect">
            <a:avLst/>
          </a:prstGeom>
        </p:spPr>
      </p:pic>
      <p:pic>
        <p:nvPicPr>
          <p:cNvPr id="12" name="図 11" descr="レンガの壁に掛けられた看板&#10;&#10;自動的に生成された説明">
            <a:extLst>
              <a:ext uri="{FF2B5EF4-FFF2-40B4-BE49-F238E27FC236}">
                <a16:creationId xmlns:a16="http://schemas.microsoft.com/office/drawing/2014/main" id="{C92B5ABF-5F67-2B1F-E471-4D43216B7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7" y="3396450"/>
            <a:ext cx="1537385" cy="2049847"/>
          </a:xfrm>
          <a:prstGeom prst="rect">
            <a:avLst/>
          </a:prstGeom>
        </p:spPr>
      </p:pic>
      <p:pic>
        <p:nvPicPr>
          <p:cNvPr id="13" name="図 12" descr="建物の前に並んでいる&#10;&#10;低い精度で自動的に生成された説明">
            <a:extLst>
              <a:ext uri="{FF2B5EF4-FFF2-40B4-BE49-F238E27FC236}">
                <a16:creationId xmlns:a16="http://schemas.microsoft.com/office/drawing/2014/main" id="{B69DD10F-EABB-BC01-5152-D7CF0CA29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57" y="4743374"/>
            <a:ext cx="1337388" cy="1337388"/>
          </a:xfrm>
          <a:prstGeom prst="rect">
            <a:avLst/>
          </a:prstGeom>
        </p:spPr>
      </p:pic>
      <p:pic>
        <p:nvPicPr>
          <p:cNvPr id="14" name="図 13" descr="衣料, ブルー が含まれている画像&#10;&#10;自動的に生成された説明">
            <a:extLst>
              <a:ext uri="{FF2B5EF4-FFF2-40B4-BE49-F238E27FC236}">
                <a16:creationId xmlns:a16="http://schemas.microsoft.com/office/drawing/2014/main" id="{97BB1CD7-1194-FCCC-2B58-D994846A7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657" y="3052839"/>
            <a:ext cx="1337388" cy="133738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CAAD9FE-E5D5-9FC6-2A5A-86DC7E842F08}"/>
              </a:ext>
            </a:extLst>
          </p:cNvPr>
          <p:cNvSpPr/>
          <p:nvPr/>
        </p:nvSpPr>
        <p:spPr>
          <a:xfrm>
            <a:off x="618067" y="4170649"/>
            <a:ext cx="790319" cy="3573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9335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5E4369F-2098-57A8-F0AA-26FA5903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Experimental results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BA519C8-2B49-C1DC-D56C-AE202403F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190BDF-7E7D-63E0-FA94-5A2B1510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5972D727-D467-4A35-BC83-2B0CE1B2E968}"/>
              </a:ext>
            </a:extLst>
          </p:cNvPr>
          <p:cNvGraphicFramePr>
            <a:graphicFrameLocks noGrp="1"/>
          </p:cNvGraphicFramePr>
          <p:nvPr/>
        </p:nvGraphicFramePr>
        <p:xfrm>
          <a:off x="448736" y="2461455"/>
          <a:ext cx="11294531" cy="43192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639">
                  <a:extLst>
                    <a:ext uri="{9D8B030D-6E8A-4147-A177-3AD203B41FA5}">
                      <a16:colId xmlns:a16="http://schemas.microsoft.com/office/drawing/2014/main" val="1089630033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1144251259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3806775387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882641984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4040652985"/>
                    </a:ext>
                  </a:extLst>
                </a:gridCol>
              </a:tblGrid>
              <a:tr h="749752">
                <a:tc>
                  <a:txBody>
                    <a:bodyPr/>
                    <a:lstStyle/>
                    <a:p>
                      <a:pPr algn="ctr"/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/>
                        <a:t>DiffSTE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err="1"/>
                        <a:t>TextDiffuser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err="1"/>
                        <a:t>UDiffText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/>
                        <a:t>Average</a:t>
                      </a:r>
                      <a:endParaRPr kumimoji="1" lang="ja-JP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942101"/>
                  </a:ext>
                </a:extLst>
              </a:tr>
              <a:tr h="71390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/>
                        <a:t>PatchCraft*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98.1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92.3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96.1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95.5</a:t>
                      </a:r>
                      <a:endParaRPr kumimoji="1" lang="ja-JP" alt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655352"/>
                  </a:ext>
                </a:extLst>
              </a:tr>
              <a:tr h="713905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/>
                        <a:t>ResNet50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/>
                        <a:t>92.3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/>
                        <a:t>77.4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/>
                        <a:t>90.6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/>
                        <a:t>86.8</a:t>
                      </a:r>
                      <a:endParaRPr kumimoji="1" lang="ja-JP" alt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853065"/>
                  </a:ext>
                </a:extLst>
              </a:tr>
              <a:tr h="713905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/>
                        <a:t>w/o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97.1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85.4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94.6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92.4</a:t>
                      </a:r>
                      <a:endParaRPr kumimoji="1" lang="ja-JP" altLang="en-US" sz="32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815529"/>
                  </a:ext>
                </a:extLst>
              </a:tr>
              <a:tr h="713905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/>
                        <a:t>w/o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83.8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83.8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83.6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83.7</a:t>
                      </a:r>
                      <a:endParaRPr kumimoji="1" lang="ja-JP" altLang="en-US" sz="32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938912"/>
                  </a:ext>
                </a:extLst>
              </a:tr>
              <a:tr h="713905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/>
                        <a:t>w/o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98.3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91.0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96.1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95.1</a:t>
                      </a:r>
                      <a:endParaRPr kumimoji="1" lang="ja-JP" altLang="en-US" sz="32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79064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3B6C93-BBAB-7C12-F7D5-FC573CCA5EAE}"/>
              </a:ext>
            </a:extLst>
          </p:cNvPr>
          <p:cNvSpPr txBox="1"/>
          <p:nvPr/>
        </p:nvSpPr>
        <p:spPr>
          <a:xfrm>
            <a:off x="9751670" y="2095202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Average Precision </a:t>
            </a:r>
            <a:r>
              <a:rPr kumimoji="1" lang="ja-JP" altLang="en-US"/>
              <a:t>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E57770-F529-7277-30D8-4787A8AB3D02}"/>
              </a:ext>
            </a:extLst>
          </p:cNvPr>
          <p:cNvSpPr txBox="1"/>
          <p:nvPr/>
        </p:nvSpPr>
        <p:spPr>
          <a:xfrm>
            <a:off x="618067" y="1096239"/>
            <a:ext cx="5479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" altLang="ja-JP" sz="2000" dirty="0"/>
              <a:t>high pass filter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Patch sampling from text part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sz="2000" dirty="0"/>
              <a:t>Sorting patches by texture complexity</a:t>
            </a:r>
            <a:endParaRPr kumimoji="1" lang="ja-JP" altLang="en-US" sz="2000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767980B-C9A9-2662-9103-D04FDF86D144}"/>
              </a:ext>
            </a:extLst>
          </p:cNvPr>
          <p:cNvSpPr/>
          <p:nvPr/>
        </p:nvSpPr>
        <p:spPr>
          <a:xfrm>
            <a:off x="475115" y="1013963"/>
            <a:ext cx="5622009" cy="118021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395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07F7C-A5A9-46EF-3977-DE0AD54CA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72124B5F-09C5-6354-9874-686B9123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Experimental results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A51FE81-80F5-AF30-A665-4EFB584F1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FD5418-DD64-7CC9-F9BE-E18BED02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3CBDF879-CFA5-10B0-052C-0BB6E35CAD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5" y="966952"/>
            <a:ext cx="11125200" cy="132288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High-pass filter and patch sampling from text part required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There is a big difference whether you pay particular attention to the text part or not.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No need to sort patches</a:t>
            </a:r>
            <a:endParaRPr lang="ja-JP" altLang="en-US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95E34FF3-0938-4610-E292-64D13B7BFAD8}"/>
              </a:ext>
            </a:extLst>
          </p:cNvPr>
          <p:cNvGraphicFramePr>
            <a:graphicFrameLocks noGrp="1"/>
          </p:cNvGraphicFramePr>
          <p:nvPr/>
        </p:nvGraphicFramePr>
        <p:xfrm>
          <a:off x="448734" y="3711388"/>
          <a:ext cx="11294531" cy="2947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639">
                  <a:extLst>
                    <a:ext uri="{9D8B030D-6E8A-4147-A177-3AD203B41FA5}">
                      <a16:colId xmlns:a16="http://schemas.microsoft.com/office/drawing/2014/main" val="1089630033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1144251259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3806775387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882641984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4040652985"/>
                    </a:ext>
                  </a:extLst>
                </a:gridCol>
              </a:tblGrid>
              <a:tr h="612965"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/>
                        <a:t>DiffSTE</a:t>
                      </a:r>
                      <a:endParaRPr kumimoji="1" lang="ja-JP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/>
                        <a:t>TextDiffuser</a:t>
                      </a:r>
                      <a:endParaRPr kumimoji="1" lang="ja-JP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/>
                        <a:t>UDiffText</a:t>
                      </a:r>
                      <a:endParaRPr kumimoji="1" lang="ja-JP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/>
                        <a:t>Average</a:t>
                      </a:r>
                      <a:endParaRPr kumimoji="1" lang="ja-JP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942101"/>
                  </a:ext>
                </a:extLst>
              </a:tr>
              <a:tr h="5836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/>
                        <a:t>PatchCraft*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98.1</a:t>
                      </a:r>
                      <a:endParaRPr kumimoji="1" lang="ja-JP" altLang="en-US" sz="28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/>
                        <a:t>92.3</a:t>
                      </a:r>
                      <a:endParaRPr kumimoji="1" lang="ja-JP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/>
                        <a:t>96.1</a:t>
                      </a:r>
                      <a:endParaRPr kumimoji="1" lang="ja-JP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/>
                        <a:t>95.5</a:t>
                      </a:r>
                      <a:endParaRPr kumimoji="1" lang="ja-JP" altLang="en-US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655352"/>
                  </a:ext>
                </a:extLst>
              </a:tr>
              <a:tr h="583657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/>
                        <a:t>w/o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-1.0</a:t>
                      </a:r>
                      <a:endParaRPr kumimoji="1" lang="ja-JP" altLang="en-US" sz="28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-6.9</a:t>
                      </a:r>
                      <a:endParaRPr kumimoji="1" lang="ja-JP" altLang="en-US" sz="28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-1.5</a:t>
                      </a:r>
                      <a:endParaRPr kumimoji="1" lang="ja-JP" altLang="en-US" sz="28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-3.1</a:t>
                      </a:r>
                      <a:endParaRPr kumimoji="1" lang="ja-JP" altLang="en-US" sz="28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815529"/>
                  </a:ext>
                </a:extLst>
              </a:tr>
              <a:tr h="583657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/>
                        <a:t>w/o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-14.3</a:t>
                      </a:r>
                      <a:endParaRPr kumimoji="1" lang="ja-JP" altLang="en-US" sz="28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-8.5</a:t>
                      </a:r>
                      <a:endParaRPr kumimoji="1" lang="ja-JP" altLang="en-US" sz="28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-12.5</a:t>
                      </a:r>
                      <a:endParaRPr kumimoji="1" lang="ja-JP" altLang="en-US" sz="28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-11.8</a:t>
                      </a:r>
                      <a:endParaRPr kumimoji="1" lang="ja-JP" altLang="en-US" sz="28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938912"/>
                  </a:ext>
                </a:extLst>
              </a:tr>
              <a:tr h="583657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/>
                        <a:t>w/o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/>
                        <a:t>+0.2</a:t>
                      </a:r>
                      <a:endParaRPr kumimoji="1" lang="ja-JP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-1.2</a:t>
                      </a:r>
                      <a:endParaRPr kumimoji="1" lang="ja-JP" altLang="en-US" sz="28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/>
                        <a:t>0</a:t>
                      </a:r>
                      <a:endParaRPr kumimoji="1" lang="ja-JP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/>
                        <a:t>-0.3</a:t>
                      </a:r>
                      <a:endParaRPr kumimoji="1" lang="ja-JP" altLang="en-US" sz="28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79064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A0DE019-24FC-3DBD-6D44-42055F72A54B}"/>
              </a:ext>
            </a:extLst>
          </p:cNvPr>
          <p:cNvSpPr txBox="1"/>
          <p:nvPr/>
        </p:nvSpPr>
        <p:spPr>
          <a:xfrm>
            <a:off x="9751668" y="3339882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Average Precision </a:t>
            </a:r>
            <a:r>
              <a:rPr kumimoji="1" lang="ja-JP" altLang="en-US"/>
              <a:t>↑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E0630A4-049E-5676-462E-7C1EAA7C4EEB}"/>
              </a:ext>
            </a:extLst>
          </p:cNvPr>
          <p:cNvSpPr txBox="1"/>
          <p:nvPr/>
        </p:nvSpPr>
        <p:spPr>
          <a:xfrm>
            <a:off x="618067" y="2411139"/>
            <a:ext cx="5479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" altLang="ja-JP" sz="2000" dirty="0"/>
              <a:t>high pass filter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Patch sampling from text part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sz="2000" dirty="0"/>
              <a:t>Sorting patches by texture complexity</a:t>
            </a:r>
            <a:endParaRPr kumimoji="1" lang="ja-JP" altLang="en-US" sz="2000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0F2B2E2B-8B3B-35FB-A91B-CBADF33DB25B}"/>
              </a:ext>
            </a:extLst>
          </p:cNvPr>
          <p:cNvSpPr/>
          <p:nvPr/>
        </p:nvSpPr>
        <p:spPr>
          <a:xfrm>
            <a:off x="475115" y="2328863"/>
            <a:ext cx="5622009" cy="118021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144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8EFAB6-3434-F4B9-9AA2-E249E3A4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/>
              <a:t>Comparative experiments with different model structures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FE92D55-6C65-CB6E-75A5-C9F1D3642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8D6726C-8A7F-E718-2480-35BEC63B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702E28-C251-F586-9C26-3E3FEA2125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55233"/>
            <a:ext cx="11125200" cy="1174870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kumimoji="1" lang="en" altLang="ja-JP" dirty="0"/>
              <a:t>Is it really necessary to separate the text part and other parts?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kumimoji="1" lang="en" altLang="ja-JP" dirty="0"/>
              <a:t>It might work just to get the patch from the text part.</a:t>
            </a:r>
            <a:endParaRPr kumimoji="1" lang="ja-JP" altLang="en-US"/>
          </a:p>
        </p:txBody>
      </p:sp>
      <p:pic>
        <p:nvPicPr>
          <p:cNvPr id="8" name="図 7" descr="QR コード&#10;&#10;自動的に生成された説明">
            <a:extLst>
              <a:ext uri="{FF2B5EF4-FFF2-40B4-BE49-F238E27FC236}">
                <a16:creationId xmlns:a16="http://schemas.microsoft.com/office/drawing/2014/main" id="{26B5DC23-67C3-4646-8D67-3852D624B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92" b="15676"/>
          <a:stretch/>
        </p:blipFill>
        <p:spPr>
          <a:xfrm>
            <a:off x="156218" y="2839907"/>
            <a:ext cx="11879564" cy="3940823"/>
          </a:xfrm>
          <a:prstGeom prst="rect">
            <a:avLst/>
          </a:prstGeom>
        </p:spPr>
      </p:pic>
      <p:pic>
        <p:nvPicPr>
          <p:cNvPr id="9" name="図 8" descr="レンガの壁に掛けられた看板&#10;&#10;自動的に生成された説明">
            <a:extLst>
              <a:ext uri="{FF2B5EF4-FFF2-40B4-BE49-F238E27FC236}">
                <a16:creationId xmlns:a16="http://schemas.microsoft.com/office/drawing/2014/main" id="{477387AD-A8ED-A8D5-A196-83664966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7" y="3396450"/>
            <a:ext cx="1537385" cy="2049847"/>
          </a:xfrm>
          <a:prstGeom prst="rect">
            <a:avLst/>
          </a:prstGeom>
        </p:spPr>
      </p:pic>
      <p:pic>
        <p:nvPicPr>
          <p:cNvPr id="10" name="図 9" descr="建物の前に並んでいる&#10;&#10;低い精度で自動的に生成された説明">
            <a:extLst>
              <a:ext uri="{FF2B5EF4-FFF2-40B4-BE49-F238E27FC236}">
                <a16:creationId xmlns:a16="http://schemas.microsoft.com/office/drawing/2014/main" id="{9199C421-524A-1024-FF99-1B44DC655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57" y="4743374"/>
            <a:ext cx="1337388" cy="1337388"/>
          </a:xfrm>
          <a:prstGeom prst="rect">
            <a:avLst/>
          </a:prstGeom>
        </p:spPr>
      </p:pic>
      <p:pic>
        <p:nvPicPr>
          <p:cNvPr id="11" name="図 10" descr="衣料, ブルー が含まれている画像&#10;&#10;自動的に生成された説明">
            <a:extLst>
              <a:ext uri="{FF2B5EF4-FFF2-40B4-BE49-F238E27FC236}">
                <a16:creationId xmlns:a16="http://schemas.microsoft.com/office/drawing/2014/main" id="{6B8D6DA8-600F-14C2-EBC1-0C996A627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657" y="3052839"/>
            <a:ext cx="1337388" cy="1337388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87D1D19-CA03-0579-4FF8-462E59EBBDEA}"/>
              </a:ext>
            </a:extLst>
          </p:cNvPr>
          <p:cNvSpPr/>
          <p:nvPr/>
        </p:nvSpPr>
        <p:spPr>
          <a:xfrm>
            <a:off x="618067" y="4170649"/>
            <a:ext cx="790319" cy="3573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5AE625C-37FB-23B2-989C-7B741AF6B7D7}"/>
              </a:ext>
            </a:extLst>
          </p:cNvPr>
          <p:cNvSpPr/>
          <p:nvPr/>
        </p:nvSpPr>
        <p:spPr>
          <a:xfrm>
            <a:off x="4270786" y="4672262"/>
            <a:ext cx="1537385" cy="1467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D580EE2-57BB-57DF-DE13-E411B99ACA7C}"/>
              </a:ext>
            </a:extLst>
          </p:cNvPr>
          <p:cNvSpPr/>
          <p:nvPr/>
        </p:nvSpPr>
        <p:spPr>
          <a:xfrm>
            <a:off x="6531685" y="4672262"/>
            <a:ext cx="3391054" cy="1467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A33F50F-BBFA-76B5-5360-FC2A59317254}"/>
              </a:ext>
            </a:extLst>
          </p:cNvPr>
          <p:cNvSpPr txBox="1"/>
          <p:nvPr/>
        </p:nvSpPr>
        <p:spPr>
          <a:xfrm>
            <a:off x="618066" y="1985401"/>
            <a:ext cx="8461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Take patch only from text part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In addition to the above, input the image as is without </a:t>
            </a:r>
            <a:r>
              <a:rPr kumimoji="1" lang="en" altLang="ja-JP" sz="2000" dirty="0" err="1"/>
              <a:t>Smash&amp;Construct</a:t>
            </a:r>
            <a:endParaRPr kumimoji="1" lang="ja-JP" altLang="en-US" sz="2000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D874B097-82B4-40B4-2258-BFB659A9B5C1}"/>
              </a:ext>
            </a:extLst>
          </p:cNvPr>
          <p:cNvSpPr/>
          <p:nvPr/>
        </p:nvSpPr>
        <p:spPr>
          <a:xfrm>
            <a:off x="475115" y="1915815"/>
            <a:ext cx="8461386" cy="9008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25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F51AD-A710-1C96-69A7-987B9FB7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0B7D851-0D59-CFF8-EB1E-35D2AA22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Experimental results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149CA87-2B69-B0A4-FE55-E92806E3F6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4F8453-D159-6681-A61B-5CC5B7A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E83B8007-46BC-4C21-4E00-72D86BC9ABF1}"/>
              </a:ext>
            </a:extLst>
          </p:cNvPr>
          <p:cNvGraphicFramePr>
            <a:graphicFrameLocks noGrp="1"/>
          </p:cNvGraphicFramePr>
          <p:nvPr/>
        </p:nvGraphicFramePr>
        <p:xfrm>
          <a:off x="448736" y="2461455"/>
          <a:ext cx="11294531" cy="4002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639">
                  <a:extLst>
                    <a:ext uri="{9D8B030D-6E8A-4147-A177-3AD203B41FA5}">
                      <a16:colId xmlns:a16="http://schemas.microsoft.com/office/drawing/2014/main" val="1089630033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1144251259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3806775387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882641984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4040652985"/>
                    </a:ext>
                  </a:extLst>
                </a:gridCol>
              </a:tblGrid>
              <a:tr h="832418">
                <a:tc>
                  <a:txBody>
                    <a:bodyPr/>
                    <a:lstStyle/>
                    <a:p>
                      <a:pPr algn="ctr"/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/>
                        <a:t>DiffSTE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err="1"/>
                        <a:t>TextDiffuser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err="1"/>
                        <a:t>UDiffText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/>
                        <a:t>Average</a:t>
                      </a:r>
                      <a:endParaRPr kumimoji="1" lang="ja-JP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942101"/>
                  </a:ext>
                </a:extLst>
              </a:tr>
              <a:tr h="7926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/>
                        <a:t>PatchCraft*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98.1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92.3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96.1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95.5</a:t>
                      </a:r>
                      <a:endParaRPr kumimoji="1" lang="ja-JP" alt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655352"/>
                  </a:ext>
                </a:extLst>
              </a:tr>
              <a:tr h="792618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/>
                        <a:t>ResNet50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/>
                        <a:t>92.3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/>
                        <a:t>77.4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/>
                        <a:t>90.6</a:t>
                      </a:r>
                      <a:endParaRPr kumimoji="1" lang="ja-JP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/>
                        <a:t>86.8</a:t>
                      </a:r>
                      <a:endParaRPr kumimoji="1" lang="ja-JP" alt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800909"/>
                  </a:ext>
                </a:extLst>
              </a:tr>
              <a:tr h="792618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98.1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91.4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96.3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95.2</a:t>
                      </a:r>
                      <a:endParaRPr kumimoji="1" lang="ja-JP" altLang="en-US" sz="32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815529"/>
                  </a:ext>
                </a:extLst>
              </a:tr>
              <a:tr h="792618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85.0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84.9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84.8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84.9</a:t>
                      </a:r>
                      <a:endParaRPr kumimoji="1" lang="ja-JP" altLang="en-US" sz="32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938912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D4F8B-A449-485C-8D9C-46D4583EDF2C}"/>
              </a:ext>
            </a:extLst>
          </p:cNvPr>
          <p:cNvSpPr txBox="1"/>
          <p:nvPr/>
        </p:nvSpPr>
        <p:spPr>
          <a:xfrm>
            <a:off x="9751670" y="2095202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Average Precision </a:t>
            </a:r>
            <a:r>
              <a:rPr kumimoji="1" lang="ja-JP" altLang="en-US"/>
              <a:t>↑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FA813E5-5CAD-642B-FFF4-5E2C8EC8135D}"/>
              </a:ext>
            </a:extLst>
          </p:cNvPr>
          <p:cNvSpPr txBox="1"/>
          <p:nvPr/>
        </p:nvSpPr>
        <p:spPr>
          <a:xfrm>
            <a:off x="591687" y="1263890"/>
            <a:ext cx="8461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Take patch only from text part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In addition to the above, input the image as is without </a:t>
            </a:r>
            <a:r>
              <a:rPr kumimoji="1" lang="en" altLang="ja-JP" sz="2000" dirty="0" err="1"/>
              <a:t>Smash&amp;Construct</a:t>
            </a:r>
            <a:endParaRPr kumimoji="1" lang="ja-JP" altLang="en-US" sz="200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83ACB70-6151-F9DE-22EF-80EE2D688CCE}"/>
              </a:ext>
            </a:extLst>
          </p:cNvPr>
          <p:cNvSpPr/>
          <p:nvPr/>
        </p:nvSpPr>
        <p:spPr>
          <a:xfrm>
            <a:off x="448736" y="1194304"/>
            <a:ext cx="8461386" cy="9008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3979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ED686-510D-94C5-D58A-1B0D9D76B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4458467B-3075-9A97-DDA0-9918DD47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Experimental results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3819D0A-3F2F-3C16-0076-ACAF818C91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64D39A7-B2B1-6A94-5133-F2DFEE50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E8E2B29D-9651-7D0F-18CF-42848B043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303283"/>
            <a:ext cx="11125200" cy="858567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It is enough to take the patch only from the text part.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altLang="ja-JP" dirty="0" err="1"/>
              <a:t>Smash&amp;Construct</a:t>
            </a:r>
            <a:r>
              <a:rPr lang="en-US" altLang="ja-JP" dirty="0"/>
              <a:t> is also effective for deepfake text</a:t>
            </a:r>
            <a:endParaRPr lang="ja-JP" altLang="en-US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2CBA5DBA-332C-C45F-BB25-423A5409EF6E}"/>
              </a:ext>
            </a:extLst>
          </p:cNvPr>
          <p:cNvGraphicFramePr>
            <a:graphicFrameLocks noGrp="1"/>
          </p:cNvGraphicFramePr>
          <p:nvPr/>
        </p:nvGraphicFramePr>
        <p:xfrm>
          <a:off x="448736" y="3429000"/>
          <a:ext cx="11294531" cy="3210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639">
                  <a:extLst>
                    <a:ext uri="{9D8B030D-6E8A-4147-A177-3AD203B41FA5}">
                      <a16:colId xmlns:a16="http://schemas.microsoft.com/office/drawing/2014/main" val="1089630033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1144251259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3806775387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882641984"/>
                    </a:ext>
                  </a:extLst>
                </a:gridCol>
                <a:gridCol w="2148973">
                  <a:extLst>
                    <a:ext uri="{9D8B030D-6E8A-4147-A177-3AD203B41FA5}">
                      <a16:colId xmlns:a16="http://schemas.microsoft.com/office/drawing/2014/main" val="4040652985"/>
                    </a:ext>
                  </a:extLst>
                </a:gridCol>
              </a:tblGrid>
              <a:tr h="832418">
                <a:tc>
                  <a:txBody>
                    <a:bodyPr/>
                    <a:lstStyle/>
                    <a:p>
                      <a:pPr algn="ctr"/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/>
                        <a:t>DiffSTE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err="1"/>
                        <a:t>TextDiffuser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err="1"/>
                        <a:t>UDiffText</a:t>
                      </a:r>
                      <a:endParaRPr kumimoji="1" lang="ja-JP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/>
                        <a:t>Average</a:t>
                      </a:r>
                      <a:endParaRPr kumimoji="1" lang="ja-JP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942101"/>
                  </a:ext>
                </a:extLst>
              </a:tr>
              <a:tr h="7926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/>
                        <a:t>PatchCraft*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98.1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92.3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96.1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95.5</a:t>
                      </a:r>
                      <a:endParaRPr kumimoji="1" lang="ja-JP" alt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655352"/>
                  </a:ext>
                </a:extLst>
              </a:tr>
              <a:tr h="792618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0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-0.9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1"/>
                        <a:t>+0.2</a:t>
                      </a:r>
                      <a:endParaRPr kumimoji="1" lang="ja-JP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-0.2</a:t>
                      </a:r>
                      <a:endParaRPr kumimoji="1" lang="ja-JP" altLang="en-US" sz="32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815529"/>
                  </a:ext>
                </a:extLst>
              </a:tr>
              <a:tr h="792618">
                <a:tc>
                  <a:txBody>
                    <a:bodyPr/>
                    <a:lstStyle/>
                    <a:p>
                      <a:pPr marL="0" marR="0" lvl="0" indent="0" algn="ctr" defTabSz="914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-13.1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-7.3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-11.3</a:t>
                      </a:r>
                      <a:endParaRPr kumimoji="1" lang="ja-JP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/>
                        <a:t>-10.6</a:t>
                      </a:r>
                      <a:endParaRPr kumimoji="1" lang="ja-JP" altLang="en-US" sz="32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938912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F7004A-9466-D89A-7CD9-37690D2C663C}"/>
              </a:ext>
            </a:extLst>
          </p:cNvPr>
          <p:cNvSpPr txBox="1"/>
          <p:nvPr/>
        </p:nvSpPr>
        <p:spPr>
          <a:xfrm>
            <a:off x="9751670" y="3062747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Average Precision </a:t>
            </a:r>
            <a:r>
              <a:rPr kumimoji="1" lang="ja-JP" altLang="en-US"/>
              <a:t>↑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DD10913-87A0-9D2C-E7A1-8FAF5F786675}"/>
              </a:ext>
            </a:extLst>
          </p:cNvPr>
          <p:cNvSpPr txBox="1"/>
          <p:nvPr/>
        </p:nvSpPr>
        <p:spPr>
          <a:xfrm>
            <a:off x="591687" y="2414562"/>
            <a:ext cx="8461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Take patch only from text part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ja-JP" sz="2000" dirty="0"/>
              <a:t>In addition to the above, input the image as is without </a:t>
            </a:r>
            <a:r>
              <a:rPr kumimoji="1" lang="en" altLang="ja-JP" sz="2000" dirty="0" err="1"/>
              <a:t>Smash&amp;Construct</a:t>
            </a:r>
            <a:endParaRPr kumimoji="1" lang="ja-JP" altLang="en-US" sz="200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6D9CBAA-B55A-9D34-FC97-68F00AC995E2}"/>
              </a:ext>
            </a:extLst>
          </p:cNvPr>
          <p:cNvSpPr/>
          <p:nvPr/>
        </p:nvSpPr>
        <p:spPr>
          <a:xfrm>
            <a:off x="448736" y="2344976"/>
            <a:ext cx="8461386" cy="9008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956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E3357-B0DB-D32B-E704-31B81634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01937D-B028-C966-474E-DD33755E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ja-JP" dirty="0"/>
              <a:t>Summary of experiment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A104BFD-B738-2351-5A6A-20D3597A0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3A127BA-C078-1826-A0BB-F6F33835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F6F4C3-6333-528D-998F-F58EC0646B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303283"/>
            <a:ext cx="11125200" cy="2534125"/>
          </a:xfrm>
        </p:spPr>
        <p:txBody>
          <a:bodyPr>
            <a:normAutofit fontScale="92500"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kumimoji="1" lang="en-US" altLang="ja-JP" sz="2800" dirty="0"/>
              <a:t>Investigating the generalization performance of detectors using PatchCraft</a:t>
            </a:r>
          </a:p>
          <a:p>
            <a:pPr marL="457200" indent="-457200" algn="l">
              <a:buFont typeface="Wingdings" pitchFamily="2" charset="2"/>
              <a:buChar char="Ø"/>
            </a:pPr>
            <a:endParaRPr kumimoji="1" lang="en-US" altLang="ja-JP" sz="2400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800" dirty="0"/>
              <a:t>Attention area analysis using </a:t>
            </a:r>
            <a:r>
              <a:rPr kumimoji="1" lang="en-US" altLang="ja-JP" sz="2800" dirty="0" err="1"/>
              <a:t>GradCAM</a:t>
            </a:r>
            <a:endParaRPr kumimoji="1" lang="en-US" altLang="ja-JP" sz="2800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800" dirty="0" err="1"/>
              <a:t>Smash&amp;Construct</a:t>
            </a:r>
            <a:r>
              <a:rPr kumimoji="1" lang="en-US" altLang="ja-JP" sz="2800" dirty="0"/>
              <a:t> ablation experiment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sz="2800" dirty="0"/>
              <a:t>Comparative experiments with different model structures</a:t>
            </a:r>
            <a:endParaRPr kumimoji="1"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F4E468-569C-4877-0B04-A69D92F48929}"/>
              </a:ext>
            </a:extLst>
          </p:cNvPr>
          <p:cNvSpPr txBox="1"/>
          <p:nvPr/>
        </p:nvSpPr>
        <p:spPr>
          <a:xfrm>
            <a:off x="618068" y="4675659"/>
            <a:ext cx="11125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" altLang="ja-JP" sz="2400" dirty="0">
                <a:solidFill>
                  <a:schemeClr val="tx2"/>
                </a:solidFill>
              </a:rPr>
              <a:t>It focuses on the texture of the entire image rather than semantic information.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" altLang="ja-JP" sz="2400" dirty="0">
                <a:solidFill>
                  <a:schemeClr val="tx2"/>
                </a:solidFill>
              </a:rPr>
              <a:t>It is most effective to obtain patches from the text part, the order does not matter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" altLang="ja-JP" sz="2400" dirty="0">
                <a:solidFill>
                  <a:schemeClr val="tx2"/>
                </a:solidFill>
              </a:rPr>
              <a:t>No need to retrieve patches from areas outside the text</a:t>
            </a:r>
            <a:endParaRPr kumimoji="1" lang="en-US" altLang="ja-JP" sz="2400" dirty="0">
              <a:solidFill>
                <a:schemeClr val="tx2"/>
              </a:solidFill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90665A1D-9108-D8B4-F8E2-40A36F4FE0F6}"/>
              </a:ext>
            </a:extLst>
          </p:cNvPr>
          <p:cNvSpPr/>
          <p:nvPr/>
        </p:nvSpPr>
        <p:spPr>
          <a:xfrm>
            <a:off x="492242" y="4497627"/>
            <a:ext cx="10912149" cy="14845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98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b="1" dirty="0">
                <a:latin typeface="+mn-ea"/>
                <a:ea typeface="+mn-ea"/>
              </a:rPr>
              <a:t>Conclusion</a:t>
            </a:r>
            <a:br>
              <a:rPr lang="en" altLang="ja-JP" b="1" dirty="0">
                <a:latin typeface="+mn-ea"/>
                <a:ea typeface="+mn-ea"/>
              </a:rPr>
            </a:b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lang="en-US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Introduction</a:t>
            </a:r>
          </a:p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lang="en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Previous content</a:t>
            </a:r>
          </a:p>
          <a:p>
            <a:pPr>
              <a:buClr>
                <a:schemeClr val="tx1">
                  <a:lumMod val="40000"/>
                  <a:lumOff val="60000"/>
                </a:schemeClr>
              </a:buClr>
            </a:pPr>
            <a:r>
              <a:rPr lang="en" altLang="ja-JP" dirty="0">
                <a:solidFill>
                  <a:schemeClr val="tx1">
                    <a:lumMod val="40000"/>
                    <a:lumOff val="60000"/>
                  </a:schemeClr>
                </a:solidFill>
                <a:latin typeface="+mn-ea"/>
              </a:rPr>
              <a:t>Today’s topic</a:t>
            </a:r>
          </a:p>
          <a:p>
            <a:r>
              <a:rPr lang="en" altLang="ja-JP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Conclusion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BCC54ADA-35DB-C622-1E93-B7B91627F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13" name="フッター プレースホルダー 12">
            <a:extLst>
              <a:ext uri="{FF2B5EF4-FFF2-40B4-BE49-F238E27FC236}">
                <a16:creationId xmlns:a16="http://schemas.microsoft.com/office/drawing/2014/main" id="{11EB1D97-2561-E8BC-E68E-20F46180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3830605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304EE-9B11-37E3-248F-61C800681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20E43-FA6C-382E-1987-C974D765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8B6BB38-25AB-1A85-EC34-7F142063A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EC65C9C-DFC1-1CB6-3091-266A16FF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FDF868-07D3-73CC-D7CA-830B5509F3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920299"/>
            <a:ext cx="11125200" cy="2228193"/>
          </a:xfrm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kumimoji="1" lang="en-US" altLang="ja-JP" sz="2600" dirty="0"/>
              <a:t>Investigating the generalization performance of detectors using PatchCraft</a:t>
            </a:r>
          </a:p>
          <a:p>
            <a:pPr marL="457200" indent="-457200" algn="l">
              <a:buFont typeface="Wingdings" pitchFamily="2" charset="2"/>
              <a:buChar char="Ø"/>
            </a:pPr>
            <a:endParaRPr kumimoji="1" lang="en-US" altLang="ja-JP" sz="2200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1900" dirty="0"/>
              <a:t>Attention area analysis using </a:t>
            </a:r>
            <a:r>
              <a:rPr kumimoji="1" lang="en-US" altLang="ja-JP" sz="1900" dirty="0" err="1"/>
              <a:t>GradCAM</a:t>
            </a:r>
            <a:endParaRPr kumimoji="1" lang="en-US" altLang="ja-JP" sz="1900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1900" dirty="0" err="1"/>
              <a:t>Smash&amp;Construct</a:t>
            </a:r>
            <a:r>
              <a:rPr kumimoji="1" lang="en-US" altLang="ja-JP" sz="1900" dirty="0"/>
              <a:t> ablation experiment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sz="1900" dirty="0"/>
              <a:t>Comparative experiments with different model structures</a:t>
            </a:r>
            <a:endParaRPr kumimoji="1" lang="en-US" altLang="ja-JP" sz="19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A4A4D4-4584-29AC-7C6E-991377720DEA}"/>
              </a:ext>
            </a:extLst>
          </p:cNvPr>
          <p:cNvSpPr txBox="1"/>
          <p:nvPr/>
        </p:nvSpPr>
        <p:spPr>
          <a:xfrm>
            <a:off x="618067" y="4841738"/>
            <a:ext cx="112352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ja-JP" sz="2400" dirty="0">
                <a:solidFill>
                  <a:schemeClr val="tx2"/>
                </a:solidFill>
              </a:rPr>
              <a:t>Future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" altLang="ja-JP" sz="2000" dirty="0">
                <a:solidFill>
                  <a:schemeClr val="tx2"/>
                </a:solidFill>
              </a:rPr>
              <a:t>It is troublesome to specify the text part in advance and make judgments.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" altLang="ja-JP" sz="2000" dirty="0">
                <a:solidFill>
                  <a:schemeClr val="tx2"/>
                </a:solidFill>
              </a:rPr>
              <a:t>I want to build a general-purpose model that can detect all deepfake parts in an image with a single inference.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" altLang="ja-JP" sz="2000" dirty="0">
                <a:solidFill>
                  <a:schemeClr val="tx2"/>
                </a:solidFill>
              </a:rPr>
              <a:t>Expansion of dataset</a:t>
            </a:r>
            <a:endParaRPr kumimoji="1" lang="en-US" altLang="ja-JP" sz="2000" dirty="0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C007DCF-79A7-2105-9228-C774BB53A028}"/>
              </a:ext>
            </a:extLst>
          </p:cNvPr>
          <p:cNvSpPr txBox="1"/>
          <p:nvPr/>
        </p:nvSpPr>
        <p:spPr>
          <a:xfrm>
            <a:off x="495073" y="3310507"/>
            <a:ext cx="11125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" altLang="ja-JP" sz="2400" dirty="0">
                <a:solidFill>
                  <a:schemeClr val="tx2"/>
                </a:solidFill>
              </a:rPr>
              <a:t>It focuses on the texture of the entire image rather than semantic information.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" altLang="ja-JP" sz="2400" dirty="0">
                <a:solidFill>
                  <a:schemeClr val="tx2"/>
                </a:solidFill>
              </a:rPr>
              <a:t>It is most effective to obtain patches from the text part, the order does not matter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" altLang="ja-JP" sz="2400" dirty="0">
                <a:solidFill>
                  <a:schemeClr val="tx2"/>
                </a:solidFill>
              </a:rPr>
              <a:t>No need to retrieve patches from areas outside the text</a:t>
            </a:r>
            <a:endParaRPr kumimoji="1" lang="en-US" altLang="ja-JP" sz="2400" dirty="0">
              <a:solidFill>
                <a:schemeClr val="tx2"/>
              </a:solidFill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41D4C8A-949D-73B6-D2D4-8DBCA80E4792}"/>
              </a:ext>
            </a:extLst>
          </p:cNvPr>
          <p:cNvSpPr/>
          <p:nvPr/>
        </p:nvSpPr>
        <p:spPr>
          <a:xfrm>
            <a:off x="369247" y="3132475"/>
            <a:ext cx="10912149" cy="14845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287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E843BB-4A2C-DD9A-313F-F4A76F3F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参考文献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11950ED-2374-1CC8-437F-776FDF2CB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A43573F-9BE8-B466-9326-BEC1B93F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5C73FAE-40AC-B2C6-2E71-C9A2B6987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6" y="1033093"/>
            <a:ext cx="11235268" cy="5382456"/>
          </a:xfrm>
        </p:spPr>
        <p:txBody>
          <a:bodyPr anchor="t"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" altLang="ja-JP" sz="1600" dirty="0"/>
              <a:t>Pei, Gan, et al. "Deepfake generation and detection: A benchmark and survey." </a:t>
            </a:r>
            <a:r>
              <a:rPr lang="en" altLang="ja-JP" sz="1600" dirty="0" err="1"/>
              <a:t>arXiv</a:t>
            </a:r>
            <a:r>
              <a:rPr lang="en" altLang="ja-JP" sz="1600" dirty="0"/>
              <a:t> preprint arXiv:2403.17881 (2024).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sz="1600" dirty="0"/>
              <a:t>Zhong, Nan, et al. "Rich and poor texture contrast: A simple yet effective approach for ai-generated image detection." </a:t>
            </a:r>
            <a:r>
              <a:rPr lang="en" altLang="ja-JP" sz="1600" dirty="0" err="1"/>
              <a:t>arXiv</a:t>
            </a:r>
            <a:r>
              <a:rPr lang="en" altLang="ja-JP" sz="1600" dirty="0"/>
              <a:t> preprint arXiv:2311.12397 (2023).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sz="1600" dirty="0"/>
              <a:t>Jessica Fridrich and Jan </a:t>
            </a:r>
            <a:r>
              <a:rPr lang="en" altLang="ja-JP" sz="1600" dirty="0" err="1"/>
              <a:t>Kodovsky</a:t>
            </a:r>
            <a:r>
              <a:rPr lang="en" altLang="ja-JP" sz="1600" dirty="0"/>
              <a:t>. Rich models for steganalysis of digital images. IEEE Transactions on information Forensics and Security, 7(3):868–882, 2012. 5</a:t>
            </a:r>
          </a:p>
        </p:txBody>
      </p:sp>
    </p:spTree>
    <p:extLst>
      <p:ext uri="{BB962C8B-B14F-4D97-AF65-F5344CB8AC3E}">
        <p14:creationId xmlns:p14="http://schemas.microsoft.com/office/powerpoint/2010/main" val="234158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D1846F-9485-830C-DDF3-FD26FF16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Deepfake?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1569BA6-627B-D1ED-2CAF-ED1619DED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597F1F2-201A-7499-E92C-E3AF303135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57773"/>
            <a:ext cx="8686800" cy="718775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altLang="ja-JP" dirty="0"/>
              <a:t>Images and videos generated by AI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8B4D0B6-D944-B81F-818F-0449F7BB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7" y="1578709"/>
            <a:ext cx="2308352" cy="230835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6710619-5166-6AE4-113A-8D06F605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" y="4035061"/>
            <a:ext cx="2308352" cy="23804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01DB767-29A4-36A5-27D7-17B202334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657" y="1578709"/>
            <a:ext cx="2308352" cy="230835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856E327-1FCE-D817-C969-C0F16E592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657" y="4071129"/>
            <a:ext cx="2308352" cy="230835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D89FBF4-015F-4874-B8C3-7CF46926B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444" y="1578709"/>
            <a:ext cx="2308352" cy="23083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FD7CBE5-2EF8-D6F6-892E-F6B678920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7153" y="1578709"/>
            <a:ext cx="2308352" cy="23083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6693336-712C-8037-E22A-85E7DA316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444" y="4035061"/>
            <a:ext cx="2380488" cy="230835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2DC5087-E1FA-6150-C97C-F5A2475A5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7153" y="4035061"/>
            <a:ext cx="2308352" cy="2308352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20FBB89-AF74-12E5-0884-160FC9480431}"/>
              </a:ext>
            </a:extLst>
          </p:cNvPr>
          <p:cNvSpPr txBox="1"/>
          <p:nvPr/>
        </p:nvSpPr>
        <p:spPr>
          <a:xfrm>
            <a:off x="2318629" y="6415549"/>
            <a:ext cx="158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Real Image</a:t>
            </a:r>
            <a:endParaRPr kumimoji="1" lang="ja-JP" altLang="en-US" sz="2400" b="1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0BE71D2-494E-EA0E-17DC-8556FBEBEEDB}"/>
              </a:ext>
            </a:extLst>
          </p:cNvPr>
          <p:cNvSpPr txBox="1"/>
          <p:nvPr/>
        </p:nvSpPr>
        <p:spPr>
          <a:xfrm>
            <a:off x="8439982" y="6342576"/>
            <a:ext cx="139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Deepfake</a:t>
            </a:r>
            <a:endParaRPr kumimoji="1" lang="ja-JP" altLang="en-US" sz="2400" b="1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AB10392-84AE-C486-F3E8-BA9FF846C88A}"/>
              </a:ext>
            </a:extLst>
          </p:cNvPr>
          <p:cNvCxnSpPr>
            <a:cxnSpLocks/>
          </p:cNvCxnSpPr>
          <p:nvPr/>
        </p:nvCxnSpPr>
        <p:spPr>
          <a:xfrm flipV="1">
            <a:off x="6061667" y="1578709"/>
            <a:ext cx="0" cy="4836840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989EB1-B29F-DCF2-3FB6-0443AD25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387715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A17DB-A9F7-110B-076B-891A391CA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63A362-15E2-A515-1612-4D12DFB7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Previous Contents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5DBD8DB-7C9B-CEC4-0C2B-86FE1C50CC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195A7B-503F-3355-C39F-B19C7E36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F1B78814-CC18-237E-F157-4302ACCC71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1223139"/>
            <a:ext cx="11125200" cy="1277262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altLang="ja-JP" dirty="0"/>
              <a:t>Creating a Deepfake Text Dataset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ja-JP" dirty="0"/>
              <a:t>Detection experiment by ResNet50 and confirmation of generalization performance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ja-JP" dirty="0"/>
              <a:t>Investigate what the detection model uses to judge deepfake text</a:t>
            </a:r>
            <a:endParaRPr lang="en-US" altLang="ja-JP" dirty="0"/>
          </a:p>
        </p:txBody>
      </p:sp>
      <p:pic>
        <p:nvPicPr>
          <p:cNvPr id="8" name="図 7" descr="テーブル&#10;&#10;自動的に生成された説明">
            <a:extLst>
              <a:ext uri="{FF2B5EF4-FFF2-40B4-BE49-F238E27FC236}">
                <a16:creationId xmlns:a16="http://schemas.microsoft.com/office/drawing/2014/main" id="{899738B5-9D4B-E6BC-80A7-404271F9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33" y="2956070"/>
            <a:ext cx="7772400" cy="308395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5B4BD01-EF87-B0C5-75FF-08350E04D063}"/>
              </a:ext>
            </a:extLst>
          </p:cNvPr>
          <p:cNvSpPr txBox="1"/>
          <p:nvPr/>
        </p:nvSpPr>
        <p:spPr>
          <a:xfrm>
            <a:off x="3698324" y="6046217"/>
            <a:ext cx="47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Deepfake text detection experiment by ResNet50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77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7C5D02D9-4B26-C2AA-54A2-21533000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PatchCraft</a:t>
            </a:r>
            <a:r>
              <a:rPr lang="ja-JP" altLang="en-US"/>
              <a:t>補足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4128BAF-3E35-0C02-C82A-FB563ABE3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F4CCB4-8492-0CBA-772A-376BCD2B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pic>
        <p:nvPicPr>
          <p:cNvPr id="2" name="図 1" descr="鳥と文字の加工写真&#10;&#10;自動的に生成された説明">
            <a:extLst>
              <a:ext uri="{FF2B5EF4-FFF2-40B4-BE49-F238E27FC236}">
                <a16:creationId xmlns:a16="http://schemas.microsoft.com/office/drawing/2014/main" id="{221E7BF1-DE18-8642-D655-4B984D50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7" y="1557998"/>
            <a:ext cx="5886680" cy="4349218"/>
          </a:xfrm>
          <a:prstGeom prst="rect">
            <a:avLst/>
          </a:prstGeom>
        </p:spPr>
      </p:pic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A28D86B4-9BF7-3546-9617-0449F850A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54" y="1187750"/>
            <a:ext cx="5111113" cy="50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3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08D4-E59B-613E-2C38-44EE5A62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ABBDC-191D-1EFB-8538-A094C6C8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Deepfake text?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49368EC-5927-DD32-8817-5A4F3A938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3CD1344-1D89-0B2B-1B17-1B85EAC6B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81862"/>
            <a:ext cx="8686800" cy="757248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The text part of the image has been tampered with by AI.</a:t>
            </a:r>
            <a:endParaRPr kumimoji="1" lang="ja-JP" altLang="en-US"/>
          </a:p>
        </p:txBody>
      </p:sp>
      <p:pic>
        <p:nvPicPr>
          <p:cNvPr id="6" name="図 5" descr="バス停のサイン&#10;&#10;自動的に生成された説明">
            <a:extLst>
              <a:ext uri="{FF2B5EF4-FFF2-40B4-BE49-F238E27FC236}">
                <a16:creationId xmlns:a16="http://schemas.microsoft.com/office/drawing/2014/main" id="{2963928A-5DE1-2CA2-A47A-69FFBEF72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63" t="607" r="437" b="-607"/>
          <a:stretch/>
        </p:blipFill>
        <p:spPr>
          <a:xfrm>
            <a:off x="7224747" y="2115880"/>
            <a:ext cx="2708925" cy="3963056"/>
          </a:xfrm>
          <a:prstGeom prst="rect">
            <a:avLst/>
          </a:prstGeom>
        </p:spPr>
      </p:pic>
      <p:pic>
        <p:nvPicPr>
          <p:cNvPr id="7" name="図 6" descr="バス停のサイン&#10;&#10;自動的に生成された説明">
            <a:extLst>
              <a:ext uri="{FF2B5EF4-FFF2-40B4-BE49-F238E27FC236}">
                <a16:creationId xmlns:a16="http://schemas.microsoft.com/office/drawing/2014/main" id="{DCE99539-98F9-7C45-0FE6-0C63D34A3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237063" y="2115880"/>
            <a:ext cx="2708925" cy="396305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3D4A50-464F-F90F-56EE-5E108C1E7141}"/>
              </a:ext>
            </a:extLst>
          </p:cNvPr>
          <p:cNvSpPr/>
          <p:nvPr/>
        </p:nvSpPr>
        <p:spPr>
          <a:xfrm>
            <a:off x="3421988" y="3171589"/>
            <a:ext cx="776177" cy="2870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799986-EDDD-E11A-D6D3-8EE146A5D021}"/>
              </a:ext>
            </a:extLst>
          </p:cNvPr>
          <p:cNvSpPr/>
          <p:nvPr/>
        </p:nvSpPr>
        <p:spPr>
          <a:xfrm>
            <a:off x="3758685" y="4991376"/>
            <a:ext cx="716982" cy="2058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6ACFA59-6F63-066A-61F5-76AFC691171A}"/>
              </a:ext>
            </a:extLst>
          </p:cNvPr>
          <p:cNvSpPr/>
          <p:nvPr/>
        </p:nvSpPr>
        <p:spPr>
          <a:xfrm>
            <a:off x="8408146" y="3129879"/>
            <a:ext cx="776177" cy="2870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435DB0-1A53-CDA1-6B38-8D8F5AB879AA}"/>
              </a:ext>
            </a:extLst>
          </p:cNvPr>
          <p:cNvSpPr/>
          <p:nvPr/>
        </p:nvSpPr>
        <p:spPr>
          <a:xfrm>
            <a:off x="8704442" y="4975676"/>
            <a:ext cx="716982" cy="2058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B7F992F9-1E64-81B6-F369-29980E0C08C5}"/>
              </a:ext>
            </a:extLst>
          </p:cNvPr>
          <p:cNvSpPr/>
          <p:nvPr/>
        </p:nvSpPr>
        <p:spPr>
          <a:xfrm>
            <a:off x="5617534" y="3990296"/>
            <a:ext cx="935665" cy="2764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634829-CDA9-D4C7-1489-FD61EC02F330}"/>
              </a:ext>
            </a:extLst>
          </p:cNvPr>
          <p:cNvSpPr txBox="1"/>
          <p:nvPr/>
        </p:nvSpPr>
        <p:spPr>
          <a:xfrm>
            <a:off x="2630567" y="6066337"/>
            <a:ext cx="2112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2400" b="1" dirty="0"/>
              <a:t>Natural Images</a:t>
            </a:r>
            <a:endParaRPr kumimoji="1" lang="ja-JP" altLang="en-US" sz="24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D83B75-6584-6813-5FD2-05F9C693698D}"/>
              </a:ext>
            </a:extLst>
          </p:cNvPr>
          <p:cNvSpPr txBox="1"/>
          <p:nvPr/>
        </p:nvSpPr>
        <p:spPr>
          <a:xfrm>
            <a:off x="7596984" y="6078936"/>
            <a:ext cx="196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Deepfake text</a:t>
            </a:r>
            <a:endParaRPr kumimoji="1"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479C30F-D862-3D5B-312A-05CDF0073C79}"/>
              </a:ext>
            </a:extLst>
          </p:cNvPr>
          <p:cNvSpPr txBox="1"/>
          <p:nvPr/>
        </p:nvSpPr>
        <p:spPr>
          <a:xfrm>
            <a:off x="5320573" y="4266743"/>
            <a:ext cx="13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Editing by AI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6D27F9C-0977-C803-DC4F-2DD171FE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310421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A5A1-802B-C734-A100-31F33B3B7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1BADE2-1DC4-C94D-3428-5328A94A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Problems caused by Deepfake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5D375CD-5CB1-8197-4BA1-B781B64E0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E0C5595-DB17-B454-8D1E-E1FFDFC76E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6" y="786730"/>
            <a:ext cx="10146915" cy="1321366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Generative AI has developed remarkably in recent years, and deepfake cannot be distinguished by the human eye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" altLang="ja-JP" dirty="0"/>
              <a:t>In particular, deepfake, which manipulates people's faces, has caused various problems</a:t>
            </a:r>
            <a:endParaRPr kumimoji="1" lang="ja-JP" altLang="en-US"/>
          </a:p>
        </p:txBody>
      </p:sp>
      <p:pic>
        <p:nvPicPr>
          <p:cNvPr id="11" name="図 10" descr="スーツを着た男性と文字の加工写真&#10;&#10;自動的に生成された説明">
            <a:extLst>
              <a:ext uri="{FF2B5EF4-FFF2-40B4-BE49-F238E27FC236}">
                <a16:creationId xmlns:a16="http://schemas.microsoft.com/office/drawing/2014/main" id="{D099FE1D-4298-6818-2477-D3D6AF9A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67" y="2234684"/>
            <a:ext cx="6502400" cy="37465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912482-13F6-34FE-D806-BE0C6627387B}"/>
              </a:ext>
            </a:extLst>
          </p:cNvPr>
          <p:cNvSpPr txBox="1"/>
          <p:nvPr/>
        </p:nvSpPr>
        <p:spPr>
          <a:xfrm>
            <a:off x="2929467" y="6107772"/>
            <a:ext cx="3223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400" dirty="0">
                <a:solidFill>
                  <a:schemeClr val="tx2"/>
                </a:solidFill>
              </a:rPr>
              <a:t>source</a:t>
            </a:r>
            <a:r>
              <a:rPr kumimoji="1" lang="ja-JP" altLang="en-US" sz="1400">
                <a:solidFill>
                  <a:schemeClr val="tx2"/>
                </a:solidFill>
              </a:rPr>
              <a:t>：</a:t>
            </a:r>
            <a:r>
              <a:rPr kumimoji="1" lang="en" altLang="ja-JP" sz="1400" dirty="0">
                <a:solidFill>
                  <a:schemeClr val="tx2"/>
                </a:solidFill>
              </a:rPr>
              <a:t>https://</a:t>
            </a:r>
            <a:r>
              <a:rPr kumimoji="1" lang="en" altLang="ja-JP" sz="1400" dirty="0" err="1">
                <a:solidFill>
                  <a:schemeClr val="tx2"/>
                </a:solidFill>
              </a:rPr>
              <a:t>youtu.be</a:t>
            </a:r>
            <a:r>
              <a:rPr kumimoji="1" lang="en" altLang="ja-JP" sz="1400" dirty="0">
                <a:solidFill>
                  <a:schemeClr val="tx2"/>
                </a:solidFill>
              </a:rPr>
              <a:t>/cQ54GDm1eL0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A174D2B-ADC7-4404-5536-A297C202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17491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3D94A-DBBB-0F33-B674-B9267B86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5E24AE-F3D7-498C-2696-A4E48BE6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Current Work of Deepfake Detection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D01BB00-9B54-5C59-BBD1-EB1902FF8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89EB866-2A93-6FFC-2CA5-EF0634B634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5633" y="1033093"/>
            <a:ext cx="10100734" cy="2785963"/>
          </a:xfrm>
        </p:spPr>
        <p:txBody>
          <a:bodyPr>
            <a:normAutofit/>
          </a:bodyPr>
          <a:lstStyle/>
          <a:p>
            <a:pPr marL="342900" indent="-342900" algn="l">
              <a:buClr>
                <a:schemeClr val="tx1"/>
              </a:buClr>
              <a:buFont typeface="Wingdings" pitchFamily="2" charset="2"/>
              <a:buChar char="ü"/>
            </a:pPr>
            <a:r>
              <a:rPr lang="en" altLang="ja-JP" dirty="0"/>
              <a:t>Research on deepfake detection by manipulating the face is being actively conducted</a:t>
            </a:r>
            <a:endParaRPr lang="en-US" altLang="ja-JP" baseline="30000" dirty="0"/>
          </a:p>
          <a:p>
            <a:pPr marL="942930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" altLang="ja-JP" dirty="0"/>
              <a:t>High social risk</a:t>
            </a:r>
            <a:endParaRPr kumimoji="1" lang="en-US" altLang="ja-JP" dirty="0"/>
          </a:p>
          <a:p>
            <a:pPr lvl="1" indent="0">
              <a:buClr>
                <a:schemeClr val="tx1"/>
              </a:buClr>
              <a:buNone/>
            </a:pPr>
            <a:endParaRPr kumimoji="1" lang="en-US" altLang="ja-JP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en" altLang="ja-JP" dirty="0"/>
              <a:t>Very little research has been done on deepfake detection of text in images</a:t>
            </a:r>
            <a:endParaRPr lang="en-US" altLang="ja-JP" dirty="0"/>
          </a:p>
          <a:p>
            <a:pPr marL="942930" lvl="1" indent="-342900">
              <a:buFont typeface="Wingdings" pitchFamily="2" charset="2"/>
              <a:buChar char="Ø"/>
            </a:pPr>
            <a:r>
              <a:rPr lang="en" altLang="ja-JP" dirty="0"/>
              <a:t>Existing generative AI is not good at drawing characters correctly and naturally</a:t>
            </a:r>
            <a:endParaRPr kumimoji="1" lang="en-US" altLang="ja-JP" dirty="0"/>
          </a:p>
          <a:p>
            <a:pPr marL="942930" lvl="1" indent="-342900">
              <a:buFont typeface="Wingdings" pitchFamily="2" charset="2"/>
              <a:buChar char="Ø"/>
            </a:pPr>
            <a:endParaRPr kumimoji="1" lang="en-US" altLang="ja-JP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en" altLang="ja-JP" dirty="0"/>
              <a:t>However, modern generative AI can also draw characters</a:t>
            </a:r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9A3E77D-B803-7EEC-9FF9-5D17943B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5600" y="3878117"/>
            <a:ext cx="2133600" cy="2133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584F568-F7FD-F47C-BCE8-452D9EC7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62800" y="3878116"/>
            <a:ext cx="2133600" cy="2133600"/>
          </a:xfrm>
          <a:prstGeom prst="rect">
            <a:avLst/>
          </a:prstGeom>
        </p:spPr>
      </p:pic>
      <p:pic>
        <p:nvPicPr>
          <p:cNvPr id="12" name="図 11" descr="文字が書かれている&#10;&#10;自動的に生成された説明">
            <a:extLst>
              <a:ext uri="{FF2B5EF4-FFF2-40B4-BE49-F238E27FC236}">
                <a16:creationId xmlns:a16="http://schemas.microsoft.com/office/drawing/2014/main" id="{8D803A6D-A3EA-6D2F-D6F1-732A9D44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878117"/>
            <a:ext cx="2133600" cy="2133600"/>
          </a:xfrm>
          <a:prstGeom prst="rect">
            <a:avLst/>
          </a:prstGeo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D28518-5DC1-FE95-0832-FA8672CA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48536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0BA-2A0A-85D7-DCC7-AFCBBFE5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ja-JP" dirty="0"/>
              <a:t>What is the generalized performance of a detector?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DF76021-22FB-FADA-7D8F-16D2281458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3A6F277-3845-0182-4FAD-43082CFB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9AA1772-B929-8FBA-4760-64D89E7129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819735"/>
            <a:ext cx="11125200" cy="13845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" altLang="ja-JP" dirty="0"/>
              <a:t>It is easy to improve detection performance for data from known models in the training data, but detection performance is significantly degraded for data from unknown models</a:t>
            </a:r>
            <a:r>
              <a:rPr lang="en-US" altLang="ja-JP" baseline="30000" dirty="0"/>
              <a:t>[1]</a:t>
            </a:r>
            <a:endParaRPr lang="en-US" altLang="ja-JP" dirty="0"/>
          </a:p>
          <a:p>
            <a:pPr marL="342900" indent="-342900" algn="l">
              <a:buClr>
                <a:schemeClr val="tx1"/>
              </a:buClr>
              <a:buFont typeface="Wingdings" pitchFamily="2" charset="2"/>
              <a:buChar char="Ø"/>
            </a:pPr>
            <a:r>
              <a:rPr lang="en" altLang="ja-JP" dirty="0"/>
              <a:t>Generalization to unknown models is a common challenge in deepfake detection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D61574-914D-1C1C-CC8D-CFC5ADFEF7A6}"/>
              </a:ext>
            </a:extLst>
          </p:cNvPr>
          <p:cNvCxnSpPr>
            <a:cxnSpLocks/>
          </p:cNvCxnSpPr>
          <p:nvPr/>
        </p:nvCxnSpPr>
        <p:spPr>
          <a:xfrm flipV="1">
            <a:off x="5813188" y="2197347"/>
            <a:ext cx="0" cy="4263887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3C3E14-0378-23AA-465E-A5F5810F292F}"/>
              </a:ext>
            </a:extLst>
          </p:cNvPr>
          <p:cNvSpPr txBox="1"/>
          <p:nvPr/>
        </p:nvSpPr>
        <p:spPr>
          <a:xfrm>
            <a:off x="2945504" y="6261709"/>
            <a:ext cx="76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D4B467-0837-E1A4-6DC7-8F4D039A6864}"/>
              </a:ext>
            </a:extLst>
          </p:cNvPr>
          <p:cNvSpPr txBox="1"/>
          <p:nvPr/>
        </p:nvSpPr>
        <p:spPr>
          <a:xfrm>
            <a:off x="8483738" y="6261710"/>
            <a:ext cx="65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4CEE37-97DE-E20F-5930-1D49364590E2}"/>
              </a:ext>
            </a:extLst>
          </p:cNvPr>
          <p:cNvSpPr/>
          <p:nvPr/>
        </p:nvSpPr>
        <p:spPr>
          <a:xfrm>
            <a:off x="3590285" y="3976149"/>
            <a:ext cx="1525225" cy="55719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detector</a:t>
            </a:r>
            <a:endParaRPr kumimoji="1" lang="ja-JP" altLang="en-US" sz="2400" b="1">
              <a:solidFill>
                <a:schemeClr val="accent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DE0D77E-6BB7-67A4-D6E9-483843E2B54E}"/>
              </a:ext>
            </a:extLst>
          </p:cNvPr>
          <p:cNvSpPr/>
          <p:nvPr/>
        </p:nvSpPr>
        <p:spPr>
          <a:xfrm>
            <a:off x="9591734" y="3976149"/>
            <a:ext cx="1525225" cy="55719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detector</a:t>
            </a:r>
            <a:endParaRPr kumimoji="1" lang="ja-JP" altLang="en-US" sz="2400" b="1">
              <a:solidFill>
                <a:schemeClr val="accent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E9A2514-088F-450E-37B7-841AA756CA69}"/>
              </a:ext>
            </a:extLst>
          </p:cNvPr>
          <p:cNvSpPr/>
          <p:nvPr/>
        </p:nvSpPr>
        <p:spPr>
          <a:xfrm>
            <a:off x="876841" y="4704355"/>
            <a:ext cx="1525225" cy="557198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2"/>
                </a:solidFill>
              </a:rPr>
              <a:t>model 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398692-7B9E-FFA1-595C-540A3FC3F9B6}"/>
              </a:ext>
            </a:extLst>
          </p:cNvPr>
          <p:cNvSpPr/>
          <p:nvPr/>
        </p:nvSpPr>
        <p:spPr>
          <a:xfrm>
            <a:off x="876841" y="3186244"/>
            <a:ext cx="1525225" cy="557198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2"/>
                </a:solidFill>
              </a:rPr>
              <a:t>model A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EF1FF11-5D87-0FDC-9D3E-D6A20543E38F}"/>
              </a:ext>
            </a:extLst>
          </p:cNvPr>
          <p:cNvSpPr/>
          <p:nvPr/>
        </p:nvSpPr>
        <p:spPr>
          <a:xfrm>
            <a:off x="6889755" y="2439116"/>
            <a:ext cx="1525225" cy="557198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2"/>
                </a:solidFill>
              </a:rPr>
              <a:t>model A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1139D75-661E-CEA4-9C8D-A897BEDB3B66}"/>
              </a:ext>
            </a:extLst>
          </p:cNvPr>
          <p:cNvSpPr/>
          <p:nvPr/>
        </p:nvSpPr>
        <p:spPr>
          <a:xfrm>
            <a:off x="6889754" y="3461727"/>
            <a:ext cx="1525225" cy="557198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2"/>
                </a:solidFill>
              </a:rPr>
              <a:t>model 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D1F18EE-81DB-EB4D-F4DA-2E0445A1C2D2}"/>
              </a:ext>
            </a:extLst>
          </p:cNvPr>
          <p:cNvSpPr/>
          <p:nvPr/>
        </p:nvSpPr>
        <p:spPr>
          <a:xfrm>
            <a:off x="6889754" y="4468533"/>
            <a:ext cx="1525225" cy="557198"/>
          </a:xfrm>
          <a:prstGeom prst="rect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4"/>
                </a:solidFill>
              </a:rPr>
              <a:t>model C</a:t>
            </a:r>
            <a:endParaRPr kumimoji="1" lang="ja-JP" altLang="en-US" sz="2400">
              <a:solidFill>
                <a:schemeClr val="accent4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D2490F8-8137-AE5B-95F8-BC0D4374C673}"/>
              </a:ext>
            </a:extLst>
          </p:cNvPr>
          <p:cNvCxnSpPr>
            <a:cxnSpLocks/>
          </p:cNvCxnSpPr>
          <p:nvPr/>
        </p:nvCxnSpPr>
        <p:spPr>
          <a:xfrm>
            <a:off x="2641930" y="3510736"/>
            <a:ext cx="795942" cy="67397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5B09499-E9D6-DAD6-0841-D8E03B6E448D}"/>
              </a:ext>
            </a:extLst>
          </p:cNvPr>
          <p:cNvCxnSpPr>
            <a:cxnSpLocks/>
          </p:cNvCxnSpPr>
          <p:nvPr/>
        </p:nvCxnSpPr>
        <p:spPr>
          <a:xfrm flipV="1">
            <a:off x="2625149" y="4413470"/>
            <a:ext cx="812723" cy="56948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AB85195-47B2-8314-DAB3-42804860D0EB}"/>
              </a:ext>
            </a:extLst>
          </p:cNvPr>
          <p:cNvCxnSpPr>
            <a:cxnSpLocks/>
          </p:cNvCxnSpPr>
          <p:nvPr/>
        </p:nvCxnSpPr>
        <p:spPr>
          <a:xfrm>
            <a:off x="8577868" y="2751193"/>
            <a:ext cx="910453" cy="127968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016C653-58F0-441F-EEB0-E7FEFB728511}"/>
              </a:ext>
            </a:extLst>
          </p:cNvPr>
          <p:cNvCxnSpPr>
            <a:cxnSpLocks/>
          </p:cNvCxnSpPr>
          <p:nvPr/>
        </p:nvCxnSpPr>
        <p:spPr>
          <a:xfrm>
            <a:off x="8631372" y="3740326"/>
            <a:ext cx="856949" cy="44925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5D2E2E32-11FA-9FD1-BE60-5E01C0730898}"/>
              </a:ext>
            </a:extLst>
          </p:cNvPr>
          <p:cNvCxnSpPr>
            <a:cxnSpLocks/>
          </p:cNvCxnSpPr>
          <p:nvPr/>
        </p:nvCxnSpPr>
        <p:spPr>
          <a:xfrm flipV="1">
            <a:off x="8631372" y="4338217"/>
            <a:ext cx="856949" cy="42538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A543FB41-5BED-CA44-A672-F3A4FE67A765}"/>
              </a:ext>
            </a:extLst>
          </p:cNvPr>
          <p:cNvSpPr/>
          <p:nvPr/>
        </p:nvSpPr>
        <p:spPr>
          <a:xfrm>
            <a:off x="8577869" y="3442212"/>
            <a:ext cx="188597" cy="19120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44296278-AE9A-3D1D-8001-2D1D6B398DC3}"/>
              </a:ext>
            </a:extLst>
          </p:cNvPr>
          <p:cNvSpPr/>
          <p:nvPr/>
        </p:nvSpPr>
        <p:spPr>
          <a:xfrm>
            <a:off x="8577869" y="2437676"/>
            <a:ext cx="188597" cy="19120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乗算記号 25">
            <a:extLst>
              <a:ext uri="{FF2B5EF4-FFF2-40B4-BE49-F238E27FC236}">
                <a16:creationId xmlns:a16="http://schemas.microsoft.com/office/drawing/2014/main" id="{6A65F82D-A376-65B4-CC23-F54593F83E73}"/>
              </a:ext>
            </a:extLst>
          </p:cNvPr>
          <p:cNvSpPr/>
          <p:nvPr/>
        </p:nvSpPr>
        <p:spPr>
          <a:xfrm>
            <a:off x="8527959" y="4397859"/>
            <a:ext cx="298358" cy="343768"/>
          </a:xfrm>
          <a:prstGeom prst="mathMultiply">
            <a:avLst>
              <a:gd name="adj1" fmla="val 11372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6DF2715-649F-007B-412F-19AF9DC9216D}"/>
              </a:ext>
            </a:extLst>
          </p:cNvPr>
          <p:cNvSpPr/>
          <p:nvPr/>
        </p:nvSpPr>
        <p:spPr>
          <a:xfrm>
            <a:off x="6889754" y="5572631"/>
            <a:ext cx="1525225" cy="557198"/>
          </a:xfrm>
          <a:prstGeom prst="rect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3"/>
                </a:solidFill>
              </a:rPr>
              <a:t>model D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F422FBC-9AEF-5C1F-7348-63D367FAC8E9}"/>
              </a:ext>
            </a:extLst>
          </p:cNvPr>
          <p:cNvCxnSpPr>
            <a:cxnSpLocks/>
          </p:cNvCxnSpPr>
          <p:nvPr/>
        </p:nvCxnSpPr>
        <p:spPr>
          <a:xfrm flipV="1">
            <a:off x="8631372" y="4533347"/>
            <a:ext cx="856949" cy="133434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乗算記号 29">
            <a:extLst>
              <a:ext uri="{FF2B5EF4-FFF2-40B4-BE49-F238E27FC236}">
                <a16:creationId xmlns:a16="http://schemas.microsoft.com/office/drawing/2014/main" id="{79FC8763-EFB0-6B79-6BEA-6027CFEE3690}"/>
              </a:ext>
            </a:extLst>
          </p:cNvPr>
          <p:cNvSpPr/>
          <p:nvPr/>
        </p:nvSpPr>
        <p:spPr>
          <a:xfrm>
            <a:off x="8527959" y="5342249"/>
            <a:ext cx="298358" cy="343768"/>
          </a:xfrm>
          <a:prstGeom prst="mathMultiply">
            <a:avLst>
              <a:gd name="adj1" fmla="val 1137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下矢印 36">
            <a:extLst>
              <a:ext uri="{FF2B5EF4-FFF2-40B4-BE49-F238E27FC236}">
                <a16:creationId xmlns:a16="http://schemas.microsoft.com/office/drawing/2014/main" id="{CF56DA6F-0C05-FF2D-AFF3-FE8475AABB58}"/>
              </a:ext>
            </a:extLst>
          </p:cNvPr>
          <p:cNvSpPr/>
          <p:nvPr/>
        </p:nvSpPr>
        <p:spPr>
          <a:xfrm rot="16200000">
            <a:off x="5651547" y="3696538"/>
            <a:ext cx="417820" cy="11164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19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0525571-BACF-7514-E136-403E4701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need for deepfake text detection</a:t>
            </a:r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D68DB6-62B5-281F-8DDC-8F8B0F361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5A60A0-FFBC-CEF3-8EB3-5FD68205E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927235"/>
            <a:ext cx="11235267" cy="2080782"/>
          </a:xfrm>
        </p:spPr>
        <p:txBody>
          <a:bodyPr/>
          <a:lstStyle/>
          <a:p>
            <a:pPr marL="342900" indent="-342900" algn="l">
              <a:buClr>
                <a:schemeClr val="tx2"/>
              </a:buClr>
              <a:buFont typeface="Wingdings" pitchFamily="2" charset="2"/>
              <a:buChar char="ü"/>
            </a:pPr>
            <a:r>
              <a:rPr kumimoji="1" lang="en" altLang="ja-JP" dirty="0"/>
              <a:t>Deepfakes with edited text, not just faces, can pose a risk.</a:t>
            </a:r>
            <a:endParaRPr lang="en-US" altLang="ja-JP" dirty="0"/>
          </a:p>
          <a:p>
            <a:pPr marL="942930" lvl="1" indent="-342900">
              <a:buFont typeface="Wingdings" pitchFamily="2" charset="2"/>
              <a:buChar char="Ø"/>
            </a:pPr>
            <a:r>
              <a:rPr kumimoji="1" lang="en" altLang="ja-JP" dirty="0"/>
              <a:t>Replacing signs and labels</a:t>
            </a:r>
            <a:endParaRPr lang="en-US" altLang="ja-JP" dirty="0"/>
          </a:p>
          <a:p>
            <a:pPr lvl="1" indent="0">
              <a:buNone/>
            </a:pPr>
            <a:endParaRPr lang="en-US" altLang="ja-JP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en" altLang="ja-JP" dirty="0"/>
              <a:t>Because this is an unprecedented topic, there is no prior research and no data set.</a:t>
            </a:r>
            <a:endParaRPr kumimoji="1" lang="en-US" altLang="ja-JP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6383CE5-9364-576C-59E8-252235CF92B1}"/>
              </a:ext>
            </a:extLst>
          </p:cNvPr>
          <p:cNvSpPr/>
          <p:nvPr/>
        </p:nvSpPr>
        <p:spPr>
          <a:xfrm>
            <a:off x="5887090" y="2902158"/>
            <a:ext cx="417820" cy="11164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F2AFEA-E370-9078-BC64-CF0D472D8AB0}"/>
              </a:ext>
            </a:extLst>
          </p:cNvPr>
          <p:cNvSpPr txBox="1"/>
          <p:nvPr/>
        </p:nvSpPr>
        <p:spPr>
          <a:xfrm>
            <a:off x="2298598" y="4631698"/>
            <a:ext cx="777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" altLang="ja-JP" sz="2400" dirty="0"/>
              <a:t>We developed a dataset of images with redacted text and a general-purpose detector model that can detect them.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C222248-73F8-21FB-83AE-2FB524F44F78}"/>
              </a:ext>
            </a:extLst>
          </p:cNvPr>
          <p:cNvSpPr/>
          <p:nvPr/>
        </p:nvSpPr>
        <p:spPr>
          <a:xfrm>
            <a:off x="2070976" y="4421337"/>
            <a:ext cx="8050042" cy="118021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E37F33A-5BFC-4229-D290-1D56CEB4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研究室ゼミ</a:t>
            </a:r>
          </a:p>
        </p:txBody>
      </p:sp>
    </p:spTree>
    <p:extLst>
      <p:ext uri="{BB962C8B-B14F-4D97-AF65-F5344CB8AC3E}">
        <p14:creationId xmlns:p14="http://schemas.microsoft.com/office/powerpoint/2010/main" val="3246959722"/>
      </p:ext>
    </p:extLst>
  </p:cSld>
  <p:clrMapOvr>
    <a:masterClrMapping/>
  </p:clrMapOvr>
</p:sld>
</file>

<file path=ppt/theme/theme1.xml><?xml version="1.0" encoding="utf-8"?>
<a:theme xmlns:a="http://schemas.openxmlformats.org/drawingml/2006/main" name="Uranus - Free Layout">
  <a:themeElements>
    <a:clrScheme name="Uranus Blue">
      <a:dk1>
        <a:srgbClr val="5F5F5F"/>
      </a:dk1>
      <a:lt1>
        <a:sysClr val="window" lastClr="FFFFFF"/>
      </a:lt1>
      <a:dk2>
        <a:srgbClr val="777777"/>
      </a:dk2>
      <a:lt2>
        <a:srgbClr val="EEECE1"/>
      </a:lt2>
      <a:accent1>
        <a:srgbClr val="0086AB"/>
      </a:accent1>
      <a:accent2>
        <a:srgbClr val="DA627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6AB"/>
      </a:hlink>
      <a:folHlink>
        <a:srgbClr val="0064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ranus - Contents">
  <a:themeElements>
    <a:clrScheme name="Uranus Blue">
      <a:dk1>
        <a:srgbClr val="5F5F5F"/>
      </a:dk1>
      <a:lt1>
        <a:sysClr val="window" lastClr="FFFFFF"/>
      </a:lt1>
      <a:dk2>
        <a:srgbClr val="777777"/>
      </a:dk2>
      <a:lt2>
        <a:srgbClr val="EEECE1"/>
      </a:lt2>
      <a:accent1>
        <a:srgbClr val="0086AB"/>
      </a:accent1>
      <a:accent2>
        <a:srgbClr val="DA627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6AB"/>
      </a:hlink>
      <a:folHlink>
        <a:srgbClr val="0064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ranus - No Header">
  <a:themeElements>
    <a:clrScheme name="Uranus Blue">
      <a:dk1>
        <a:srgbClr val="5F5F5F"/>
      </a:dk1>
      <a:lt1>
        <a:sysClr val="window" lastClr="FFFFFF"/>
      </a:lt1>
      <a:dk2>
        <a:srgbClr val="777777"/>
      </a:dk2>
      <a:lt2>
        <a:srgbClr val="EEECE1"/>
      </a:lt2>
      <a:accent1>
        <a:srgbClr val="0086AB"/>
      </a:accent1>
      <a:accent2>
        <a:srgbClr val="DA627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6AB"/>
      </a:hlink>
      <a:folHlink>
        <a:srgbClr val="0064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sz="2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Uranus - Contents">
  <a:themeElements>
    <a:clrScheme name="Uranus Blue">
      <a:dk1>
        <a:srgbClr val="5F5F5F"/>
      </a:dk1>
      <a:lt1>
        <a:sysClr val="window" lastClr="FFFFFF"/>
      </a:lt1>
      <a:dk2>
        <a:srgbClr val="777777"/>
      </a:dk2>
      <a:lt2>
        <a:srgbClr val="EEECE1"/>
      </a:lt2>
      <a:accent1>
        <a:srgbClr val="0086AB"/>
      </a:accent1>
      <a:accent2>
        <a:srgbClr val="DA627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6AB"/>
      </a:hlink>
      <a:folHlink>
        <a:srgbClr val="0064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Uranus_Blue</Template>
  <TotalTime>21848</TotalTime>
  <Words>1907</Words>
  <Application>Microsoft Macintosh PowerPoint</Application>
  <PresentationFormat>ワイド画面</PresentationFormat>
  <Paragraphs>442</Paragraphs>
  <Slides>41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41</vt:i4>
      </vt:variant>
    </vt:vector>
  </HeadingPairs>
  <TitlesOfParts>
    <vt:vector size="50" baseType="lpstr">
      <vt:lpstr>Spica Neue P Bold</vt:lpstr>
      <vt:lpstr>游ゴシック</vt:lpstr>
      <vt:lpstr>Arial</vt:lpstr>
      <vt:lpstr>Calibri</vt:lpstr>
      <vt:lpstr>Wingdings</vt:lpstr>
      <vt:lpstr>Uranus - Free Layout</vt:lpstr>
      <vt:lpstr>Uranus - Contents</vt:lpstr>
      <vt:lpstr>Uranus - No Header</vt:lpstr>
      <vt:lpstr>1_Uranus - Contents</vt:lpstr>
      <vt:lpstr>Smash&amp;Constructを用いた Deepfake text検出器の性能調査</vt:lpstr>
      <vt:lpstr>Index</vt:lpstr>
      <vt:lpstr>Introduction</vt:lpstr>
      <vt:lpstr>What is Deepfake?</vt:lpstr>
      <vt:lpstr>What is Deepfake text?</vt:lpstr>
      <vt:lpstr>Problems caused by Deepfake</vt:lpstr>
      <vt:lpstr>The Current Work of Deepfake Detection</vt:lpstr>
      <vt:lpstr>What is the generalized performance of a detector?</vt:lpstr>
      <vt:lpstr>The need for deepfake text detection</vt:lpstr>
      <vt:lpstr>Today’s Contents</vt:lpstr>
      <vt:lpstr>Today’s topic</vt:lpstr>
      <vt:lpstr>Previous content</vt:lpstr>
      <vt:lpstr>Previous experimental results</vt:lpstr>
      <vt:lpstr>Ideas for PatchCraft[2]</vt:lpstr>
      <vt:lpstr>Ideas for PatchCraft[2]</vt:lpstr>
      <vt:lpstr>PatchCraft[2]</vt:lpstr>
      <vt:lpstr>Application to Deepfake Text</vt:lpstr>
      <vt:lpstr>Application to Deepfake text</vt:lpstr>
      <vt:lpstr>Application to Deepfake text</vt:lpstr>
      <vt:lpstr>Application to Deepfake text</vt:lpstr>
      <vt:lpstr>Application to Deepfake text</vt:lpstr>
      <vt:lpstr>Overall view of the model</vt:lpstr>
      <vt:lpstr>Previous experimental results</vt:lpstr>
      <vt:lpstr>Today‘s topic</vt:lpstr>
      <vt:lpstr>Today’s topic</vt:lpstr>
      <vt:lpstr>Attention area analysis using GradCam</vt:lpstr>
      <vt:lpstr>Attention area analysis using GradCam</vt:lpstr>
      <vt:lpstr>GradCAM(ResNet50)</vt:lpstr>
      <vt:lpstr>Attention area analysis using GradCam</vt:lpstr>
      <vt:lpstr>Ablation experiment of Smash&amp;Construct</vt:lpstr>
      <vt:lpstr>Experimental results</vt:lpstr>
      <vt:lpstr>Experimental results</vt:lpstr>
      <vt:lpstr>Comparative experiments with different model structures</vt:lpstr>
      <vt:lpstr>Experimental results</vt:lpstr>
      <vt:lpstr>Experimental results</vt:lpstr>
      <vt:lpstr>Summary of experiment</vt:lpstr>
      <vt:lpstr>Conclusion </vt:lpstr>
      <vt:lpstr>Conclusion</vt:lpstr>
      <vt:lpstr>参考文献</vt:lpstr>
      <vt:lpstr>Previous Contents</vt:lpstr>
      <vt:lpstr>PatchCraft補足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少数ショットの増分学習による ラベルからの画像の生成</dc:title>
  <dc:creator>石川　健志</dc:creator>
  <cp:lastModifiedBy>石川　健志</cp:lastModifiedBy>
  <cp:revision>12</cp:revision>
  <dcterms:created xsi:type="dcterms:W3CDTF">2023-06-11T07:09:20Z</dcterms:created>
  <dcterms:modified xsi:type="dcterms:W3CDTF">2025-01-17T05:32:59Z</dcterms:modified>
</cp:coreProperties>
</file>